
<file path=[Content_Types].xml><?xml version="1.0" encoding="utf-8"?>
<Types xmlns="http://schemas.openxmlformats.org/package/2006/content-types">
  <Default Extension="jpeg" ContentType="image/jpe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9"/>
  </p:handoutMasterIdLst>
  <p:sldIdLst>
    <p:sldId id="359" r:id="rId3"/>
    <p:sldId id="342" r:id="rId5"/>
    <p:sldId id="322" r:id="rId6"/>
    <p:sldId id="434" r:id="rId7"/>
    <p:sldId id="394" r:id="rId8"/>
    <p:sldId id="321" r:id="rId9"/>
    <p:sldId id="395" r:id="rId10"/>
    <p:sldId id="428" r:id="rId11"/>
    <p:sldId id="427" r:id="rId12"/>
    <p:sldId id="442" r:id="rId13"/>
    <p:sldId id="446" r:id="rId14"/>
    <p:sldId id="429" r:id="rId15"/>
    <p:sldId id="433" r:id="rId16"/>
    <p:sldId id="430" r:id="rId17"/>
    <p:sldId id="397" r:id="rId18"/>
    <p:sldId id="435" r:id="rId19"/>
    <p:sldId id="441" r:id="rId20"/>
    <p:sldId id="439" r:id="rId21"/>
    <p:sldId id="437" r:id="rId22"/>
    <p:sldId id="449" r:id="rId23"/>
    <p:sldId id="438" r:id="rId24"/>
    <p:sldId id="440" r:id="rId25"/>
    <p:sldId id="447" r:id="rId26"/>
    <p:sldId id="448" r:id="rId27"/>
    <p:sldId id="357" r:id="rId28"/>
    <p:sldId id="425" r:id="rId29"/>
    <p:sldId id="426" r:id="rId30"/>
    <p:sldId id="423" r:id="rId31"/>
    <p:sldId id="452" r:id="rId32"/>
    <p:sldId id="486" r:id="rId33"/>
    <p:sldId id="487" r:id="rId34"/>
    <p:sldId id="485" r:id="rId35"/>
    <p:sldId id="488" r:id="rId36"/>
    <p:sldId id="318" r:id="rId37"/>
    <p:sldId id="489" r:id="rId3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94C"/>
    <a:srgbClr val="003142"/>
    <a:srgbClr val="0083B4"/>
    <a:srgbClr val="3B4761"/>
    <a:srgbClr val="D78668"/>
    <a:srgbClr val="D88769"/>
    <a:srgbClr val="F0F0F0"/>
    <a:srgbClr val="497193"/>
    <a:srgbClr val="005697"/>
    <a:srgbClr val="FF8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p:scale>
          <a:sx n="66" d="100"/>
          <a:sy n="66" d="100"/>
        </p:scale>
        <p:origin x="-540" y="-1776"/>
      </p:cViewPr>
      <p:guideLst>
        <p:guide orient="horz" pos="694"/>
        <p:guide pos="29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6" d="100"/>
        <a:sy n="186" d="100"/>
      </p:scale>
      <p:origin x="0" y="0"/>
    </p:cViewPr>
  </p:sorterViewPr>
  <p:notesViewPr>
    <p:cSldViewPr>
      <p:cViewPr varScale="1">
        <p:scale>
          <a:sx n="86" d="100"/>
          <a:sy n="86" d="100"/>
        </p:scale>
        <p:origin x="-3810" y="-90"/>
      </p:cViewPr>
      <p:guideLst>
        <p:guide orient="horz" pos="3050"/>
        <p:guide pos="217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hyperlink" Target="http://www.1ppt.com/powerpoint/" TargetMode="External"/><Relationship Id="rId8" Type="http://schemas.openxmlformats.org/officeDocument/2006/relationships/hyperlink" Target="http://www.1ppt.com/xiazai/" TargetMode="External"/><Relationship Id="rId7" Type="http://schemas.openxmlformats.org/officeDocument/2006/relationships/hyperlink" Target="http://www.1ppt.com/tubiao/" TargetMode="External"/><Relationship Id="rId6" Type="http://schemas.openxmlformats.org/officeDocument/2006/relationships/hyperlink" Target="http://www.1ppt.com/beijing/" TargetMode="External"/><Relationship Id="rId5" Type="http://schemas.openxmlformats.org/officeDocument/2006/relationships/hyperlink" Target="http://www.1ppt.com/sucai/" TargetMode="External"/><Relationship Id="rId4" Type="http://schemas.openxmlformats.org/officeDocument/2006/relationships/hyperlink" Target="http://www.1ppt.com/jieri/" TargetMode="External"/><Relationship Id="rId3" Type="http://schemas.openxmlformats.org/officeDocument/2006/relationships/hyperlink" Target="http://www.1ppt.com/hangye/" TargetMode="External"/><Relationship Id="rId2" Type="http://schemas.openxmlformats.org/officeDocument/2006/relationships/hyperlink" Target="http://www.1ppt.com/moban/" TargetMode="External"/><Relationship Id="rId17" Type="http://schemas.openxmlformats.org/officeDocument/2006/relationships/hyperlink" Target="http://www.1ppt.com/ziti/" TargetMode="External"/><Relationship Id="rId16" Type="http://schemas.openxmlformats.org/officeDocument/2006/relationships/hyperlink" Target="http://www.1ppt.com/jiaoan/" TargetMode="External"/><Relationship Id="rId15" Type="http://schemas.openxmlformats.org/officeDocument/2006/relationships/hyperlink" Target="http://www.1ppt.com/shiti/" TargetMode="External"/><Relationship Id="rId14" Type="http://schemas.openxmlformats.org/officeDocument/2006/relationships/hyperlink" Target="http://www.1ppt.com/fanwen/" TargetMode="External"/><Relationship Id="rId13" Type="http://schemas.openxmlformats.org/officeDocument/2006/relationships/hyperlink" Target="http://www.1ppt.com/kejian/" TargetMode="External"/><Relationship Id="rId12" Type="http://schemas.openxmlformats.org/officeDocument/2006/relationships/hyperlink" Target="http://www.1ppt.com/ziliao/" TargetMode="External"/><Relationship Id="rId11" Type="http://schemas.openxmlformats.org/officeDocument/2006/relationships/hyperlink" Target="http://www.1ppt.com/excel/" TargetMode="External"/><Relationship Id="rId10" Type="http://schemas.openxmlformats.org/officeDocument/2006/relationships/hyperlink" Target="http://www.1ppt.com/word/"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a:off x="521637" y="555120"/>
            <a:ext cx="8154820"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80604020202020204" pitchFamily="34" charset="0"/>
              <a:ea typeface="微软雅黑" panose="020B0503020204020204" pitchFamily="34" charset="-122"/>
              <a:sym typeface="Arial" panose="02080604020202020204" pitchFamily="34" charset="0"/>
            </a:endParaRPr>
          </a:p>
        </p:txBody>
      </p:sp>
      <p:sp>
        <p:nvSpPr>
          <p:cNvPr id="4" name="Title 1"/>
          <p:cNvSpPr txBox="1"/>
          <p:nvPr userDrawn="1"/>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male-university-graduate-silhouette-with-the-cap_46143"/>
          <p:cNvSpPr>
            <a:spLocks noChangeAspect="1"/>
          </p:cNvSpPr>
          <p:nvPr userDrawn="1"/>
        </p:nvSpPr>
        <p:spPr bwMode="auto">
          <a:xfrm>
            <a:off x="100490" y="167365"/>
            <a:ext cx="388445" cy="418480"/>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rgbClr val="003142"/>
          </a:solidFill>
          <a:ln>
            <a:noFill/>
          </a:ln>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3E9467D-B992-4AFD-BB9F-44E0B351CF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80F1A7-A6DD-4546-98B2-C30047C422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9" name="矩形 8"/>
          <p:cNvSpPr/>
          <p:nvPr userDrawn="1"/>
        </p:nvSpPr>
        <p:spPr>
          <a:xfrm>
            <a:off x="6228184" y="17117366"/>
            <a:ext cx="827801" cy="368028"/>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模板下载：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2"/>
              </a:rPr>
              <a:t>www.1ppt.com/moban/</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行业</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模板：</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3"/>
              </a:rPr>
              <a:t>www.1ppt.com/hangye/</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endPar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节日</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模板：</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4"/>
              </a:rPr>
              <a:t>www.1ppt.com/jieri/</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PPT</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素材下载：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5"/>
              </a:rPr>
              <a:t>www.1ppt.com/sucai/</a:t>
            </a:r>
            <a:endPar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背景图片：</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6"/>
              </a:rPr>
              <a:t>www.1ppt.com/beijing/</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PPT</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图表下载：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7"/>
              </a:rPr>
              <a:t>www.1ppt.com/tubiao/</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endPar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优秀</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PPT</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8"/>
              </a:rPr>
              <a:t>www.1ppt.com/xiazai/</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PPT</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教程： </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9"/>
              </a:rPr>
              <a:t>www.1ppt.com/powerpoint/</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endPar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Word</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教程： </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10"/>
              </a:rPr>
              <a:t>www.1ppt.com/word/</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Excel</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教程：</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11"/>
              </a:rPr>
              <a:t>www.1ppt.com/excel/</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endPar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资料下载：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12"/>
              </a:rPr>
              <a:t>www.1ppt.com/ziliao/</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PPT</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课件下载：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13"/>
              </a:rPr>
              <a:t>www.1ppt.com/kejian/</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endPar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范文下载：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14"/>
              </a:rPr>
              <a:t>www.1ppt.com/fanwen/</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试卷下载：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15"/>
              </a:rPr>
              <a:t>www.1ppt.com/shiti/</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endPar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教案下载：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16"/>
              </a:rPr>
              <a:t>www.1ppt.com/jiaoan/</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r>
              <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rPr>
              <a:t>字体下载：</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hlinkClick r:id="rId17"/>
              </a:rPr>
              <a:t>www.1ppt.com/ziti/</a:t>
            </a: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endPar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rgbClr val="EEECE1">
                    <a:lumMod val="25000"/>
                  </a:srgbClr>
                </a:solidFill>
                <a:effectLst/>
                <a:uLnTx/>
                <a:uFillTx/>
                <a:latin typeface="Calibri"/>
                <a:ea typeface="宋体"/>
                <a:cs typeface="+mn-cs"/>
              </a:rPr>
              <a:t>  </a:t>
            </a:r>
            <a:endParaRPr kumimoji="0" lang="zh-CN" altLang="en-US" sz="100" b="0" i="0" u="none" strike="noStrike" kern="0" cap="none" spc="0" normalizeH="0" baseline="0" noProof="0" dirty="0" smtClean="0">
              <a:ln>
                <a:noFill/>
              </a:ln>
              <a:solidFill>
                <a:srgbClr val="EEECE1">
                  <a:lumMod val="25000"/>
                </a:srgbClr>
              </a:solidFill>
              <a:effectLst/>
              <a:uLnTx/>
              <a:uFillTx/>
              <a:latin typeface="Calibri"/>
              <a:ea typeface="宋体"/>
              <a:cs typeface="+mn-cs"/>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microsoft.com/office/2007/relationships/hdphoto" Target="../media/image3.wdp"/><Relationship Id="rId12" Type="http://schemas.openxmlformats.org/officeDocument/2006/relationships/image" Target="../media/image2.png"/><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1" cstate="screen"/>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pic>
        <p:nvPicPr>
          <p:cNvPr id="8" name="图片 7"/>
          <p:cNvPicPr>
            <a:picLocks noChangeAspect="1"/>
          </p:cNvPicPr>
          <p:nvPr userDrawn="1"/>
        </p:nvPicPr>
        <p:blipFill>
          <a:blip r:embed="rId12" cstate="screen">
            <a:extLst>
              <a:ext uri="{BEBA8EAE-BF5A-486C-A8C5-ECC9F3942E4B}">
                <a14:imgProps xmlns:a14="http://schemas.microsoft.com/office/drawing/2010/main">
                  <a14:imgLayer r:embed="rId13">
                    <a14:imgEffect>
                      <a14:brightnessContrast contrast="-20000"/>
                    </a14:imgEffect>
                  </a14:imgLayer>
                </a14:imgProps>
              </a:ext>
            </a:extLst>
          </a:blip>
          <a:stretch>
            <a:fillRect/>
          </a:stretch>
        </p:blipFill>
        <p:spPr>
          <a:xfrm>
            <a:off x="0" y="0"/>
            <a:ext cx="9145588" cy="5145088"/>
          </a:xfrm>
          <a:prstGeom prst="rect">
            <a:avLst/>
          </a:prstGeom>
        </p:spPr>
      </p:pic>
      <p:sp>
        <p:nvSpPr>
          <p:cNvPr id="9" name="矩形 8"/>
          <p:cNvSpPr/>
          <p:nvPr userDrawn="1"/>
        </p:nvSpPr>
        <p:spPr>
          <a:xfrm>
            <a:off x="0" y="0"/>
            <a:ext cx="9145588" cy="5145088"/>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9.xml"/><Relationship Id="rId2" Type="http://schemas.openxmlformats.org/officeDocument/2006/relationships/themeOverride" Target="../theme/themeOverride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5.png"/><Relationship Id="rId2" Type="http://schemas.microsoft.com/office/2007/relationships/media" Target="../media/media4.mp4"/><Relationship Id="rId1" Type="http://schemas.openxmlformats.org/officeDocument/2006/relationships/video" Target="../media/media4.mp4"/></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6.png"/><Relationship Id="rId3" Type="http://schemas.microsoft.com/office/2007/relationships/media" Target="../media/media5.mp4"/><Relationship Id="rId2" Type="http://schemas.openxmlformats.org/officeDocument/2006/relationships/video" Target="../media/media5.mp4"/><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7.png"/><Relationship Id="rId3" Type="http://schemas.microsoft.com/office/2007/relationships/media" Target="../media/media6.mp4"/><Relationship Id="rId2" Type="http://schemas.openxmlformats.org/officeDocument/2006/relationships/video" Target="../media/media6.mp4"/><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19.png"/><Relationship Id="rId3" Type="http://schemas.microsoft.com/office/2007/relationships/media" Target="../media/media7.mp4"/><Relationship Id="rId2" Type="http://schemas.openxmlformats.org/officeDocument/2006/relationships/video" Target="../media/media7.mp4"/><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0.png"/><Relationship Id="rId3" Type="http://schemas.microsoft.com/office/2007/relationships/media" Target="../media/media8.mp4"/><Relationship Id="rId2" Type="http://schemas.openxmlformats.org/officeDocument/2006/relationships/video" Target="../media/media8.mp4"/><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1.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1.png"/><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9.xml"/><Relationship Id="rId2" Type="http://schemas.openxmlformats.org/officeDocument/2006/relationships/themeOverride" Target="../theme/themeOverride6.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1455626"/>
            <a:ext cx="8352928" cy="2232248"/>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TextBox 26"/>
          <p:cNvSpPr txBox="1"/>
          <p:nvPr/>
        </p:nvSpPr>
        <p:spPr>
          <a:xfrm>
            <a:off x="2704465" y="2634615"/>
            <a:ext cx="4601210" cy="368300"/>
          </a:xfrm>
          <a:prstGeom prst="rect">
            <a:avLst/>
          </a:prstGeom>
          <a:noFill/>
        </p:spPr>
        <p:txBody>
          <a:bodyPr wrap="square" rtlCol="0">
            <a:spAutoFit/>
          </a:bodyPr>
          <a:lstStyle/>
          <a:p>
            <a:r>
              <a:rPr lang="zh-CN" b="1" dirty="0">
                <a:solidFill>
                  <a:schemeClr val="bg1"/>
                </a:solidFill>
                <a:cs typeface="+mn-ea"/>
                <a:sym typeface="+mn-lt"/>
              </a:rPr>
              <a:t>第一组：王旭、钟佳成、顾星宇、王田进</a:t>
            </a:r>
            <a:endParaRPr lang="zh-CN" b="1" dirty="0">
              <a:solidFill>
                <a:schemeClr val="bg1"/>
              </a:solidFill>
              <a:cs typeface="+mn-ea"/>
              <a:sym typeface="+mn-lt"/>
            </a:endParaRPr>
          </a:p>
        </p:txBody>
      </p:sp>
      <p:sp>
        <p:nvSpPr>
          <p:cNvPr id="25" name="矩形 24"/>
          <p:cNvSpPr/>
          <p:nvPr/>
        </p:nvSpPr>
        <p:spPr>
          <a:xfrm>
            <a:off x="1009650" y="1989455"/>
            <a:ext cx="7842250" cy="645160"/>
          </a:xfrm>
          <a:prstGeom prst="rect">
            <a:avLst/>
          </a:prstGeom>
        </p:spPr>
        <p:txBody>
          <a:bodyPr wrap="square">
            <a:spAutoFit/>
          </a:bodyPr>
          <a:lstStyle/>
          <a:p>
            <a:pPr fontAlgn="auto">
              <a:spcBef>
                <a:spcPts val="0"/>
              </a:spcBef>
              <a:spcAft>
                <a:spcPts val="0"/>
              </a:spcAft>
              <a:defRPr/>
            </a:pPr>
            <a:r>
              <a:rPr lang="zh-CN" altLang="en-US" sz="3600" b="1" spc="300" dirty="0">
                <a:solidFill>
                  <a:schemeClr val="bg1"/>
                </a:solidFill>
                <a:cs typeface="+mn-ea"/>
                <a:sym typeface="+mn-lt"/>
              </a:rPr>
              <a:t>综合实训答辩</a:t>
            </a:r>
            <a:r>
              <a:rPr lang="en-US" altLang="zh-CN" sz="3600" b="1" spc="300" dirty="0">
                <a:solidFill>
                  <a:schemeClr val="bg1"/>
                </a:solidFill>
                <a:cs typeface="+mn-ea"/>
                <a:sym typeface="+mn-lt"/>
              </a:rPr>
              <a:t>——</a:t>
            </a:r>
            <a:r>
              <a:rPr lang="zh-CN" altLang="en-US" sz="3600" b="1" spc="300" dirty="0">
                <a:solidFill>
                  <a:schemeClr val="bg1"/>
                </a:solidFill>
                <a:cs typeface="+mn-ea"/>
                <a:sym typeface="+mn-lt"/>
              </a:rPr>
              <a:t>文件同步工具</a:t>
            </a:r>
            <a:endParaRPr lang="zh-CN" altLang="en-US" sz="3600" b="1" spc="300" dirty="0">
              <a:solidFill>
                <a:schemeClr val="bg1"/>
              </a:solidFill>
              <a:cs typeface="+mn-ea"/>
              <a:sym typeface="+mn-lt"/>
            </a:endParaRPr>
          </a:p>
        </p:txBody>
      </p:sp>
      <p:sp>
        <p:nvSpPr>
          <p:cNvPr id="28" name="TextBox 27"/>
          <p:cNvSpPr txBox="1"/>
          <p:nvPr/>
        </p:nvSpPr>
        <p:spPr>
          <a:xfrm>
            <a:off x="3769027" y="3003059"/>
            <a:ext cx="1605280" cy="337185"/>
          </a:xfrm>
          <a:prstGeom prst="rect">
            <a:avLst/>
          </a:prstGeom>
          <a:noFill/>
        </p:spPr>
        <p:txBody>
          <a:bodyPr wrap="none" rtlCol="0">
            <a:spAutoFit/>
          </a:bodyPr>
          <a:lstStyle/>
          <a:p>
            <a:r>
              <a:rPr lang="zh-CN" altLang="en-US" sz="1600" dirty="0" smtClean="0">
                <a:solidFill>
                  <a:schemeClr val="bg1"/>
                </a:solidFill>
                <a:cs typeface="+mn-ea"/>
                <a:sym typeface="+mn-lt"/>
              </a:rPr>
              <a:t>答辩人：钟佳成</a:t>
            </a:r>
            <a:endParaRPr lang="zh-CN" altLang="en-US" sz="1600" dirty="0">
              <a:solidFill>
                <a:schemeClr val="bg1"/>
              </a:solidFill>
              <a:cs typeface="+mn-ea"/>
              <a:sym typeface="+mn-lt"/>
            </a:endParaRPr>
          </a:p>
        </p:txBody>
      </p:sp>
      <p:grpSp>
        <p:nvGrpSpPr>
          <p:cNvPr id="8" name="组合 7"/>
          <p:cNvGrpSpPr/>
          <p:nvPr/>
        </p:nvGrpSpPr>
        <p:grpSpPr>
          <a:xfrm>
            <a:off x="3563888" y="3437587"/>
            <a:ext cx="2016224" cy="645160"/>
            <a:chOff x="3563888" y="3437587"/>
            <a:chExt cx="2016224" cy="645160"/>
          </a:xfrm>
        </p:grpSpPr>
        <p:sp>
          <p:nvSpPr>
            <p:cNvPr id="11" name="矩形 10"/>
            <p:cNvSpPr/>
            <p:nvPr/>
          </p:nvSpPr>
          <p:spPr>
            <a:xfrm>
              <a:off x="3563888" y="3453828"/>
              <a:ext cx="2016224" cy="53131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4067944" y="3437587"/>
              <a:ext cx="1198880" cy="645160"/>
            </a:xfrm>
            <a:prstGeom prst="rect">
              <a:avLst/>
            </a:prstGeom>
            <a:noFill/>
          </p:spPr>
          <p:txBody>
            <a:bodyPr wrap="none" rtlCol="0">
              <a:spAutoFit/>
            </a:bodyPr>
            <a:lstStyle/>
            <a:p>
              <a:r>
                <a:rPr lang="en-US" altLang="zh-CN" sz="3600" dirty="0" smtClean="0">
                  <a:solidFill>
                    <a:schemeClr val="bg1"/>
                  </a:solidFill>
                  <a:latin typeface="Agency FB" panose="020B0503020202020204" pitchFamily="34" charset="0"/>
                  <a:cs typeface="+mn-ea"/>
                  <a:sym typeface="+mn-lt"/>
                </a:rPr>
                <a:t>2020</a:t>
              </a:r>
              <a:endParaRPr lang="zh-CN" altLang="en-US" sz="3600" dirty="0">
                <a:solidFill>
                  <a:schemeClr val="bg1"/>
                </a:solidFill>
                <a:latin typeface="Agency FB" panose="020B0503020202020204" pitchFamily="34" charset="0"/>
                <a:cs typeface="+mn-ea"/>
                <a:sym typeface="+mn-lt"/>
              </a:endParaRPr>
            </a:p>
          </p:txBody>
        </p:sp>
      </p:grpSp>
      <p:pic>
        <p:nvPicPr>
          <p:cNvPr id="2" name="图片 1"/>
          <p:cNvPicPr>
            <a:picLocks noChangeAspect="1"/>
          </p:cNvPicPr>
          <p:nvPr/>
        </p:nvPicPr>
        <p:blipFill>
          <a:blip r:embed="rId1"/>
          <a:stretch>
            <a:fillRect/>
          </a:stretch>
        </p:blipFill>
        <p:spPr>
          <a:xfrm>
            <a:off x="2915920" y="895985"/>
            <a:ext cx="3225165" cy="720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250" fill="hold"/>
                                        <p:tgtEl>
                                          <p:spTgt spid="8"/>
                                        </p:tgtEl>
                                        <p:attrNameLst>
                                          <p:attrName>ppt_w</p:attrName>
                                        </p:attrNameLst>
                                      </p:cBhvr>
                                      <p:tavLst>
                                        <p:tav tm="0">
                                          <p:val>
                                            <p:fltVal val="0"/>
                                          </p:val>
                                        </p:tav>
                                        <p:tav tm="100000">
                                          <p:val>
                                            <p:strVal val="#ppt_w"/>
                                          </p:val>
                                        </p:tav>
                                      </p:tavLst>
                                    </p:anim>
                                    <p:anim calcmode="lin" valueType="num">
                                      <p:cBhvr>
                                        <p:cTn id="12" dur="250" fill="hold"/>
                                        <p:tgtEl>
                                          <p:spTgt spid="8"/>
                                        </p:tgtEl>
                                        <p:attrNameLst>
                                          <p:attrName>ppt_h</p:attrName>
                                        </p:attrNameLst>
                                      </p:cBhvr>
                                      <p:tavLst>
                                        <p:tav tm="0">
                                          <p:val>
                                            <p:fltVal val="0"/>
                                          </p:val>
                                        </p:tav>
                                        <p:tav tm="100000">
                                          <p:val>
                                            <p:strVal val="#ppt_h"/>
                                          </p:val>
                                        </p:tav>
                                      </p:tavLst>
                                    </p:anim>
                                    <p:animEffect transition="in" filter="fade">
                                      <p:cBhvr>
                                        <p:cTn id="13" dur="25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6" grpId="0"/>
      <p:bldP spid="25"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0480" y="12700"/>
            <a:ext cx="9077325" cy="711200"/>
          </a:xfrm>
          <a:prstGeom prst="rect">
            <a:avLst/>
          </a:prstGeom>
        </p:spPr>
      </p:pic>
      <p:sp>
        <p:nvSpPr>
          <p:cNvPr id="4" name="文本框 3"/>
          <p:cNvSpPr txBox="1"/>
          <p:nvPr/>
        </p:nvSpPr>
        <p:spPr>
          <a:xfrm>
            <a:off x="649605" y="119380"/>
            <a:ext cx="3484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本地文件夹与网络文件夹同步</a:t>
            </a:r>
            <a:endParaRPr lang="zh-CN" altLang="en-US" sz="2000" dirty="0" smtClean="0">
              <a:latin typeface="微软雅黑" panose="020B0503020204020204" pitchFamily="34" charset="-122"/>
              <a:ea typeface="微软雅黑" panose="020B0503020204020204" pitchFamily="34" charset="-122"/>
              <a:sym typeface="+mn-ea"/>
            </a:endParaRPr>
          </a:p>
        </p:txBody>
      </p:sp>
      <p:pic>
        <p:nvPicPr>
          <p:cNvPr id="5" name="本地同步">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658495" y="742950"/>
            <a:ext cx="7827010" cy="365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endCondLst>
                    <p:cond evt="onNext">
                      <p:tgtEl>
                        <p:sldTgt/>
                      </p:tgtEl>
                    </p:cond>
                    <p:cond evt="onPrev">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0480" y="12700"/>
            <a:ext cx="9077325" cy="711200"/>
          </a:xfrm>
          <a:prstGeom prst="rect">
            <a:avLst/>
          </a:prstGeom>
        </p:spPr>
      </p:pic>
      <p:sp>
        <p:nvSpPr>
          <p:cNvPr id="4" name="文本框 3"/>
          <p:cNvSpPr txBox="1"/>
          <p:nvPr/>
        </p:nvSpPr>
        <p:spPr>
          <a:xfrm>
            <a:off x="649605" y="119380"/>
            <a:ext cx="3484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本地文件夹与网络文件夹同步</a:t>
            </a:r>
            <a:endParaRPr lang="zh-CN" altLang="en-US" sz="2000" dirty="0" smtClean="0">
              <a:latin typeface="微软雅黑" panose="020B0503020204020204" pitchFamily="34" charset="-122"/>
              <a:ea typeface="微软雅黑" panose="020B0503020204020204" pitchFamily="34" charset="-122"/>
              <a:sym typeface="+mn-ea"/>
            </a:endParaRPr>
          </a:p>
        </p:txBody>
      </p:sp>
      <p:pic>
        <p:nvPicPr>
          <p:cNvPr id="2" name="网络同步">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658495" y="742950"/>
            <a:ext cx="7827010" cy="365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endCondLst>
                    <p:cond evt="onNext">
                      <p:tgtEl>
                        <p:sldTgt/>
                      </p:tgtEl>
                    </p:cond>
                    <p:cond evt="onPrev">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4"/>
          <p:cNvGrpSpPr/>
          <p:nvPr/>
        </p:nvGrpSpPr>
        <p:grpSpPr>
          <a:xfrm>
            <a:off x="5439246" y="2153006"/>
            <a:ext cx="3086169" cy="830998"/>
            <a:chOff x="7487642" y="1778876"/>
            <a:chExt cx="4589992" cy="1235925"/>
          </a:xfrm>
        </p:grpSpPr>
        <p:sp>
          <p:nvSpPr>
            <p:cNvPr id="41" name="TextBox 24"/>
            <p:cNvSpPr txBox="1"/>
            <p:nvPr/>
          </p:nvSpPr>
          <p:spPr>
            <a:xfrm>
              <a:off x="7487642" y="1778876"/>
              <a:ext cx="906916" cy="1235925"/>
            </a:xfrm>
            <a:prstGeom prst="rect">
              <a:avLst/>
            </a:prstGeom>
            <a:noFill/>
          </p:spPr>
          <p:txBody>
            <a:bodyPr wrap="none">
              <a:normAutofit/>
            </a:bodyPr>
            <a:lstStyle/>
            <a:p>
              <a:r>
                <a:rPr lang="en-US" sz="4400">
                  <a:solidFill>
                    <a:schemeClr val="accent4"/>
                  </a:solidFill>
                  <a:cs typeface="+mn-ea"/>
                  <a:sym typeface="+mn-lt"/>
                </a:rPr>
                <a:t>03</a:t>
              </a:r>
              <a:endParaRPr lang="en-US" sz="4400">
                <a:solidFill>
                  <a:schemeClr val="accent4"/>
                </a:solidFill>
                <a:cs typeface="+mn-ea"/>
                <a:sym typeface="+mn-lt"/>
              </a:endParaRPr>
            </a:p>
          </p:txBody>
        </p:sp>
        <p:grpSp>
          <p:nvGrpSpPr>
            <p:cNvPr id="42" name="Group 25"/>
            <p:cNvGrpSpPr/>
            <p:nvPr/>
          </p:nvGrpSpPr>
          <p:grpSpPr>
            <a:xfrm>
              <a:off x="8525533" y="2006479"/>
              <a:ext cx="3552101" cy="678692"/>
              <a:chOff x="8025610" y="4139686"/>
              <a:chExt cx="3552101" cy="678692"/>
            </a:xfrm>
          </p:grpSpPr>
          <p:sp>
            <p:nvSpPr>
              <p:cNvPr id="43" name="TextBox 26"/>
              <p:cNvSpPr txBox="1"/>
              <p:nvPr/>
            </p:nvSpPr>
            <p:spPr>
              <a:xfrm>
                <a:off x="8137996" y="4139686"/>
                <a:ext cx="1235924" cy="411975"/>
              </a:xfrm>
              <a:prstGeom prst="rect">
                <a:avLst/>
              </a:prstGeom>
              <a:noFill/>
            </p:spPr>
            <p:txBody>
              <a:bodyPr wrap="none">
                <a:noAutofit/>
              </a:bodyPr>
              <a:lstStyle/>
              <a:p>
                <a:pPr algn="l"/>
                <a:r>
                  <a:rPr lang="zh-CN" altLang="en-US" sz="2000">
                    <a:solidFill>
                      <a:schemeClr val="accent4"/>
                    </a:solidFill>
                    <a:cs typeface="+mn-ea"/>
                    <a:sym typeface="+mn-lt"/>
                  </a:rPr>
                  <a:t>同步功能丰富</a:t>
                </a:r>
                <a:endParaRPr lang="zh-CN" altLang="en-US" sz="2000">
                  <a:solidFill>
                    <a:schemeClr val="accent4"/>
                  </a:solidFill>
                  <a:cs typeface="+mn-ea"/>
                  <a:sym typeface="+mn-lt"/>
                </a:endParaRPr>
              </a:p>
            </p:txBody>
          </p:sp>
          <p:sp>
            <p:nvSpPr>
              <p:cNvPr id="44" name="Rectangle 27"/>
              <p:cNvSpPr/>
              <p:nvPr/>
            </p:nvSpPr>
            <p:spPr>
              <a:xfrm>
                <a:off x="8025610" y="4200416"/>
                <a:ext cx="3552101" cy="617962"/>
              </a:xfrm>
              <a:prstGeom prst="rect">
                <a:avLst/>
              </a:prstGeom>
            </p:spPr>
            <p:txBody>
              <a:bodyPr wrap="square">
                <a:normAutofit/>
              </a:bodyPr>
              <a:lstStyle/>
              <a:p>
                <a:pPr>
                  <a:lnSpc>
                    <a:spcPct val="120000"/>
                  </a:lnSpc>
                </a:pPr>
                <a:endParaRPr lang="zh-CN" altLang="en-US" sz="1000">
                  <a:cs typeface="+mn-ea"/>
                  <a:sym typeface="+mn-lt"/>
                </a:endParaRPr>
              </a:p>
            </p:txBody>
          </p:sp>
        </p:grpSp>
      </p:grpSp>
      <p:grpSp>
        <p:nvGrpSpPr>
          <p:cNvPr id="9" name="Group 6"/>
          <p:cNvGrpSpPr/>
          <p:nvPr/>
        </p:nvGrpSpPr>
        <p:grpSpPr>
          <a:xfrm>
            <a:off x="464185" y="1983289"/>
            <a:ext cx="3703589" cy="990165"/>
            <a:chOff x="719666" y="3530845"/>
            <a:chExt cx="4938117" cy="1320219"/>
          </a:xfrm>
        </p:grpSpPr>
        <p:sp>
          <p:nvSpPr>
            <p:cNvPr id="27" name="Rectangle 36"/>
            <p:cNvSpPr/>
            <p:nvPr/>
          </p:nvSpPr>
          <p:spPr>
            <a:xfrm>
              <a:off x="719666" y="3750327"/>
              <a:ext cx="3985258" cy="882810"/>
            </a:xfrm>
            <a:prstGeom prst="rect">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8" name="Oval 38"/>
            <p:cNvSpPr/>
            <p:nvPr/>
          </p:nvSpPr>
          <p:spPr>
            <a:xfrm>
              <a:off x="4337564" y="3530845"/>
              <a:ext cx="1320219" cy="13202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9" name="Oval 39"/>
            <p:cNvSpPr/>
            <p:nvPr/>
          </p:nvSpPr>
          <p:spPr>
            <a:xfrm>
              <a:off x="4452128" y="3645409"/>
              <a:ext cx="1091090" cy="10910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0" name="Freeform: Shape 11"/>
            <p:cNvSpPr/>
            <p:nvPr/>
          </p:nvSpPr>
          <p:spPr bwMode="auto">
            <a:xfrm>
              <a:off x="4789533" y="4038756"/>
              <a:ext cx="416281" cy="3123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accent4"/>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31" name="Rectangle 17"/>
            <p:cNvSpPr/>
            <p:nvPr/>
          </p:nvSpPr>
          <p:spPr>
            <a:xfrm>
              <a:off x="901503" y="3930936"/>
              <a:ext cx="3215792" cy="430887"/>
            </a:xfrm>
            <a:prstGeom prst="rect">
              <a:avLst/>
            </a:prstGeom>
          </p:spPr>
          <p:txBody>
            <a:bodyPr wrap="square">
              <a:normAutofit/>
            </a:bodyPr>
            <a:lstStyle/>
            <a:p>
              <a:pPr>
                <a:lnSpc>
                  <a:spcPct val="120000"/>
                </a:lnSpc>
              </a:pPr>
              <a:endParaRPr lang="zh-CN" altLang="en-US" sz="1100">
                <a:solidFill>
                  <a:schemeClr val="bg1"/>
                </a:solidFill>
                <a:cs typeface="+mn-ea"/>
                <a:sym typeface="+mn-lt"/>
              </a:endParaRPr>
            </a:p>
          </p:txBody>
        </p:sp>
      </p:grpSp>
      <p:pic>
        <p:nvPicPr>
          <p:cNvPr id="3" name="图片 2"/>
          <p:cNvPicPr>
            <a:picLocks noChangeAspect="1"/>
          </p:cNvPicPr>
          <p:nvPr/>
        </p:nvPicPr>
        <p:blipFill>
          <a:blip r:embed="rId1"/>
          <a:stretch>
            <a:fillRect/>
          </a:stretch>
        </p:blipFill>
        <p:spPr>
          <a:xfrm>
            <a:off x="30480" y="12700"/>
            <a:ext cx="9077325" cy="711200"/>
          </a:xfrm>
          <a:prstGeom prst="rect">
            <a:avLst/>
          </a:prstGeom>
        </p:spPr>
      </p:pic>
      <p:sp>
        <p:nvSpPr>
          <p:cNvPr id="53" name="文本框 52"/>
          <p:cNvSpPr txBox="1"/>
          <p:nvPr/>
        </p:nvSpPr>
        <p:spPr>
          <a:xfrm>
            <a:off x="649605" y="119380"/>
            <a:ext cx="2214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软件功能效果展示</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媒体2">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60705" y="848360"/>
            <a:ext cx="7827010" cy="3657600"/>
          </a:xfrm>
          <a:prstGeom prst="rect">
            <a:avLst/>
          </a:prstGeom>
        </p:spPr>
      </p:pic>
      <p:pic>
        <p:nvPicPr>
          <p:cNvPr id="3" name="图片 2"/>
          <p:cNvPicPr>
            <a:picLocks noChangeAspect="1"/>
          </p:cNvPicPr>
          <p:nvPr/>
        </p:nvPicPr>
        <p:blipFill>
          <a:blip r:embed="rId4"/>
          <a:stretch>
            <a:fillRect/>
          </a:stretch>
        </p:blipFill>
        <p:spPr>
          <a:xfrm>
            <a:off x="30480" y="12700"/>
            <a:ext cx="9077325" cy="711200"/>
          </a:xfrm>
          <a:prstGeom prst="rect">
            <a:avLst/>
          </a:prstGeom>
        </p:spPr>
      </p:pic>
      <p:sp>
        <p:nvSpPr>
          <p:cNvPr id="53" name="文本框 52"/>
          <p:cNvSpPr txBox="1"/>
          <p:nvPr/>
        </p:nvSpPr>
        <p:spPr>
          <a:xfrm>
            <a:off x="649605" y="119380"/>
            <a:ext cx="1706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同步功能丰富</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90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endCondLst>
                    <p:cond evt="onNext">
                      <p:tgtEl>
                        <p:sldTgt/>
                      </p:tgtEl>
                    </p:cond>
                    <p:cond evt="onPrev">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5"/>
          <p:cNvGrpSpPr/>
          <p:nvPr/>
        </p:nvGrpSpPr>
        <p:grpSpPr>
          <a:xfrm>
            <a:off x="5352109" y="1978630"/>
            <a:ext cx="3191579" cy="830998"/>
            <a:chOff x="7330868" y="1516327"/>
            <a:chExt cx="4746766" cy="1235925"/>
          </a:xfrm>
        </p:grpSpPr>
        <p:sp>
          <p:nvSpPr>
            <p:cNvPr id="37" name="TextBox 20"/>
            <p:cNvSpPr txBox="1"/>
            <p:nvPr/>
          </p:nvSpPr>
          <p:spPr>
            <a:xfrm>
              <a:off x="7330868" y="1516327"/>
              <a:ext cx="906916" cy="1235925"/>
            </a:xfrm>
            <a:prstGeom prst="rect">
              <a:avLst/>
            </a:prstGeom>
            <a:noFill/>
          </p:spPr>
          <p:txBody>
            <a:bodyPr wrap="none">
              <a:normAutofit/>
            </a:bodyPr>
            <a:lstStyle/>
            <a:p>
              <a:r>
                <a:rPr lang="en-US" sz="4400">
                  <a:solidFill>
                    <a:schemeClr val="accent5"/>
                  </a:solidFill>
                  <a:cs typeface="+mn-ea"/>
                  <a:sym typeface="+mn-lt"/>
                </a:rPr>
                <a:t>04</a:t>
              </a:r>
              <a:endParaRPr lang="en-US" sz="4400">
                <a:solidFill>
                  <a:schemeClr val="accent5"/>
                </a:solidFill>
                <a:cs typeface="+mn-ea"/>
                <a:sym typeface="+mn-lt"/>
              </a:endParaRPr>
            </a:p>
          </p:txBody>
        </p:sp>
        <p:grpSp>
          <p:nvGrpSpPr>
            <p:cNvPr id="38" name="Group 21"/>
            <p:cNvGrpSpPr/>
            <p:nvPr/>
          </p:nvGrpSpPr>
          <p:grpSpPr>
            <a:xfrm>
              <a:off x="8525533" y="1783595"/>
              <a:ext cx="3552101" cy="901576"/>
              <a:chOff x="8025610" y="3916802"/>
              <a:chExt cx="3552101" cy="901576"/>
            </a:xfrm>
          </p:grpSpPr>
          <p:sp>
            <p:nvSpPr>
              <p:cNvPr id="39" name="TextBox 22"/>
              <p:cNvSpPr txBox="1"/>
              <p:nvPr/>
            </p:nvSpPr>
            <p:spPr>
              <a:xfrm>
                <a:off x="8025610" y="3916802"/>
                <a:ext cx="3293198" cy="411768"/>
              </a:xfrm>
              <a:prstGeom prst="rect">
                <a:avLst/>
              </a:prstGeom>
              <a:noFill/>
            </p:spPr>
            <p:txBody>
              <a:bodyPr wrap="none">
                <a:noAutofit/>
              </a:bodyPr>
              <a:lstStyle/>
              <a:p>
                <a:r>
                  <a:rPr lang="zh-CN" altLang="en-US" sz="2000">
                    <a:solidFill>
                      <a:schemeClr val="accent5"/>
                    </a:solidFill>
                    <a:cs typeface="+mn-ea"/>
                    <a:sym typeface="+mn-lt"/>
                  </a:rPr>
                  <a:t>具有冲突检测和处理机制</a:t>
                </a:r>
                <a:endParaRPr lang="zh-CN" altLang="en-US" sz="2000">
                  <a:solidFill>
                    <a:schemeClr val="accent5"/>
                  </a:solidFill>
                  <a:cs typeface="+mn-ea"/>
                  <a:sym typeface="+mn-lt"/>
                </a:endParaRPr>
              </a:p>
            </p:txBody>
          </p:sp>
          <p:sp>
            <p:nvSpPr>
              <p:cNvPr id="40" name="Rectangle 23"/>
              <p:cNvSpPr/>
              <p:nvPr/>
            </p:nvSpPr>
            <p:spPr>
              <a:xfrm>
                <a:off x="8025610" y="4200416"/>
                <a:ext cx="3552101" cy="617962"/>
              </a:xfrm>
              <a:prstGeom prst="rect">
                <a:avLst/>
              </a:prstGeom>
            </p:spPr>
            <p:txBody>
              <a:bodyPr wrap="square">
                <a:normAutofit/>
              </a:bodyPr>
              <a:lstStyle/>
              <a:p>
                <a:pPr>
                  <a:lnSpc>
                    <a:spcPct val="120000"/>
                  </a:lnSpc>
                </a:pPr>
                <a:endParaRPr lang="zh-CN" altLang="en-US" sz="1000">
                  <a:cs typeface="+mn-ea"/>
                  <a:sym typeface="+mn-lt"/>
                </a:endParaRPr>
              </a:p>
            </p:txBody>
          </p:sp>
        </p:grpSp>
      </p:grpSp>
      <p:grpSp>
        <p:nvGrpSpPr>
          <p:cNvPr id="10" name="Group 8"/>
          <p:cNvGrpSpPr/>
          <p:nvPr/>
        </p:nvGrpSpPr>
        <p:grpSpPr>
          <a:xfrm>
            <a:off x="464187" y="1812985"/>
            <a:ext cx="4593845" cy="990165"/>
            <a:chOff x="719668" y="4411213"/>
            <a:chExt cx="6125125" cy="1320219"/>
          </a:xfrm>
        </p:grpSpPr>
        <p:sp>
          <p:nvSpPr>
            <p:cNvPr id="20" name="Rectangle 42"/>
            <p:cNvSpPr/>
            <p:nvPr/>
          </p:nvSpPr>
          <p:spPr>
            <a:xfrm>
              <a:off x="719668" y="4632359"/>
              <a:ext cx="5465015" cy="882810"/>
            </a:xfrm>
            <a:prstGeom prst="rect">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1" name="Oval 44"/>
            <p:cNvSpPr/>
            <p:nvPr/>
          </p:nvSpPr>
          <p:spPr>
            <a:xfrm>
              <a:off x="5524574" y="4411213"/>
              <a:ext cx="1320219" cy="132021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2" name="Oval 45"/>
            <p:cNvSpPr/>
            <p:nvPr/>
          </p:nvSpPr>
          <p:spPr>
            <a:xfrm>
              <a:off x="5639138" y="4525777"/>
              <a:ext cx="1091090" cy="10910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23" name="Group 9"/>
            <p:cNvGrpSpPr/>
            <p:nvPr/>
          </p:nvGrpSpPr>
          <p:grpSpPr>
            <a:xfrm>
              <a:off x="6041654" y="4862827"/>
              <a:ext cx="286060" cy="416993"/>
              <a:chOff x="3582988" y="3510757"/>
              <a:chExt cx="319088" cy="465138"/>
            </a:xfrm>
            <a:solidFill>
              <a:schemeClr val="accent5"/>
            </a:solidFill>
          </p:grpSpPr>
          <p:sp>
            <p:nvSpPr>
              <p:cNvPr id="25" name="Freeform: Shape 40"/>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26" name="Freeform: Shape 41"/>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grpSp>
        <p:sp>
          <p:nvSpPr>
            <p:cNvPr id="24" name="Rectangle 18"/>
            <p:cNvSpPr/>
            <p:nvPr/>
          </p:nvSpPr>
          <p:spPr>
            <a:xfrm>
              <a:off x="901503" y="4812030"/>
              <a:ext cx="3215792" cy="430887"/>
            </a:xfrm>
            <a:prstGeom prst="rect">
              <a:avLst/>
            </a:prstGeom>
          </p:spPr>
          <p:txBody>
            <a:bodyPr wrap="square">
              <a:normAutofit/>
            </a:bodyPr>
            <a:lstStyle/>
            <a:p>
              <a:pPr>
                <a:lnSpc>
                  <a:spcPct val="120000"/>
                </a:lnSpc>
              </a:pPr>
              <a:endParaRPr lang="zh-CN" altLang="en-US" sz="1100">
                <a:solidFill>
                  <a:schemeClr val="bg1"/>
                </a:solidFill>
                <a:cs typeface="+mn-ea"/>
                <a:sym typeface="+mn-lt"/>
              </a:endParaRPr>
            </a:p>
          </p:txBody>
        </p:sp>
      </p:grpSp>
      <p:pic>
        <p:nvPicPr>
          <p:cNvPr id="3" name="图片 2"/>
          <p:cNvPicPr>
            <a:picLocks noChangeAspect="1"/>
          </p:cNvPicPr>
          <p:nvPr/>
        </p:nvPicPr>
        <p:blipFill>
          <a:blip r:embed="rId1"/>
          <a:stretch>
            <a:fillRect/>
          </a:stretch>
        </p:blipFill>
        <p:spPr>
          <a:xfrm>
            <a:off x="30480" y="12700"/>
            <a:ext cx="9077325" cy="711200"/>
          </a:xfrm>
          <a:prstGeom prst="rect">
            <a:avLst/>
          </a:prstGeom>
        </p:spPr>
      </p:pic>
      <p:sp>
        <p:nvSpPr>
          <p:cNvPr id="53" name="文本框 52"/>
          <p:cNvSpPr txBox="1"/>
          <p:nvPr/>
        </p:nvSpPr>
        <p:spPr>
          <a:xfrm>
            <a:off x="649605" y="119380"/>
            <a:ext cx="2214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软件功能效果展示</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1302609"/>
            <a:ext cx="9144000" cy="2538282"/>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文本框 5"/>
          <p:cNvSpPr txBox="1"/>
          <p:nvPr/>
        </p:nvSpPr>
        <p:spPr>
          <a:xfrm>
            <a:off x="818583" y="1459835"/>
            <a:ext cx="2866565" cy="297101"/>
          </a:xfrm>
          <a:prstGeom prst="rect">
            <a:avLst/>
          </a:prstGeom>
          <a:noFill/>
        </p:spPr>
        <p:txBody>
          <a:bodyPr wrap="square"/>
          <a:lstStyle/>
          <a:p>
            <a:pPr>
              <a:lnSpc>
                <a:spcPct val="120000"/>
              </a:lnSpc>
            </a:pPr>
            <a:r>
              <a:rPr lang="zh-CN" altLang="en-US" b="1">
                <a:solidFill>
                  <a:schemeClr val="bg1"/>
                </a:solidFill>
                <a:cs typeface="+mn-ea"/>
                <a:sym typeface="+mn-lt"/>
              </a:rPr>
              <a:t>双向同步冲突规则</a:t>
            </a:r>
            <a:endParaRPr lang="zh-CN" altLang="en-US" b="1">
              <a:solidFill>
                <a:schemeClr val="bg1"/>
              </a:solidFill>
              <a:cs typeface="+mn-ea"/>
              <a:sym typeface="+mn-lt"/>
            </a:endParaRPr>
          </a:p>
        </p:txBody>
      </p:sp>
      <p:grpSp>
        <p:nvGrpSpPr>
          <p:cNvPr id="7" name="组合 6"/>
          <p:cNvGrpSpPr/>
          <p:nvPr/>
        </p:nvGrpSpPr>
        <p:grpSpPr>
          <a:xfrm>
            <a:off x="809693" y="1935311"/>
            <a:ext cx="8089589" cy="1840573"/>
            <a:chOff x="634487" y="2617080"/>
            <a:chExt cx="10786120" cy="2454097"/>
          </a:xfrm>
        </p:grpSpPr>
        <p:grpSp>
          <p:nvGrpSpPr>
            <p:cNvPr id="8" name="组合 7"/>
            <p:cNvGrpSpPr/>
            <p:nvPr/>
          </p:nvGrpSpPr>
          <p:grpSpPr>
            <a:xfrm>
              <a:off x="634487" y="2617080"/>
              <a:ext cx="5144231" cy="399214"/>
              <a:chOff x="634487" y="2617080"/>
              <a:chExt cx="5144231" cy="399214"/>
            </a:xfrm>
          </p:grpSpPr>
          <p:grpSp>
            <p:nvGrpSpPr>
              <p:cNvPr id="23" name="组合 22"/>
              <p:cNvGrpSpPr/>
              <p:nvPr/>
            </p:nvGrpSpPr>
            <p:grpSpPr>
              <a:xfrm>
                <a:off x="634487" y="2617080"/>
                <a:ext cx="399214" cy="399214"/>
                <a:chOff x="634487" y="2617080"/>
                <a:chExt cx="399214" cy="399214"/>
              </a:xfrm>
            </p:grpSpPr>
            <p:sp>
              <p:nvSpPr>
                <p:cNvPr id="27" name="任意多边形: 形状 26"/>
                <p:cNvSpPr/>
                <p:nvPr/>
              </p:nvSpPr>
              <p:spPr>
                <a:xfrm>
                  <a:off x="634487" y="2617080"/>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28" name="任意多边形: 形状 27"/>
                <p:cNvSpPr/>
                <p:nvPr/>
              </p:nvSpPr>
              <p:spPr>
                <a:xfrm>
                  <a:off x="756465" y="2735261"/>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grpSp>
          <p:sp>
            <p:nvSpPr>
              <p:cNvPr id="25" name="矩形 24"/>
              <p:cNvSpPr/>
              <p:nvPr/>
            </p:nvSpPr>
            <p:spPr>
              <a:xfrm>
                <a:off x="1033700" y="2709207"/>
                <a:ext cx="4745018" cy="215444"/>
              </a:xfrm>
              <a:prstGeom prst="rect">
                <a:avLst/>
              </a:prstGeom>
            </p:spPr>
            <p:txBody>
              <a:bodyPr wrap="none" lIns="144000" tIns="0" rIns="144000" bIns="0" anchor="ctr"/>
              <a:lstStyle/>
              <a:p>
                <a:pPr algn="l"/>
                <a:r>
                  <a:rPr lang="zh-CN" altLang="en-US" sz="2000" b="1">
                    <a:solidFill>
                      <a:schemeClr val="bg1"/>
                    </a:solidFill>
                    <a:cs typeface="+mn-ea"/>
                    <a:sym typeface="+mn-lt"/>
                  </a:rPr>
                  <a:t>第一次双向同步，两侧文件名相同，文件最新修改时间不同。</a:t>
                </a:r>
                <a:endParaRPr lang="zh-CN" altLang="en-US" sz="2000" b="1">
                  <a:solidFill>
                    <a:schemeClr val="bg1"/>
                  </a:solidFill>
                  <a:cs typeface="+mn-ea"/>
                  <a:sym typeface="+mn-lt"/>
                </a:endParaRPr>
              </a:p>
            </p:txBody>
          </p:sp>
        </p:grpSp>
        <p:sp>
          <p:nvSpPr>
            <p:cNvPr id="19" name="矩形 18"/>
            <p:cNvSpPr/>
            <p:nvPr/>
          </p:nvSpPr>
          <p:spPr>
            <a:xfrm>
              <a:off x="1044728" y="3478551"/>
              <a:ext cx="4745018" cy="215444"/>
            </a:xfrm>
            <a:prstGeom prst="rect">
              <a:avLst/>
            </a:prstGeom>
          </p:spPr>
          <p:txBody>
            <a:bodyPr wrap="none" lIns="144000" tIns="0" rIns="144000" bIns="0" anchor="ctr">
              <a:normAutofit fontScale="72500"/>
            </a:bodyPr>
            <a:lstStyle/>
            <a:p>
              <a:pPr algn="l"/>
              <a:endParaRPr lang="zh-CN" altLang="en-US" sz="1400" b="1">
                <a:solidFill>
                  <a:schemeClr val="bg1"/>
                </a:solidFill>
                <a:cs typeface="+mn-ea"/>
                <a:sym typeface="+mn-lt"/>
              </a:endParaRPr>
            </a:p>
          </p:txBody>
        </p:sp>
        <p:grpSp>
          <p:nvGrpSpPr>
            <p:cNvPr id="10" name="组合 9"/>
            <p:cNvGrpSpPr/>
            <p:nvPr/>
          </p:nvGrpSpPr>
          <p:grpSpPr>
            <a:xfrm>
              <a:off x="646340" y="3184482"/>
              <a:ext cx="10774267" cy="1886695"/>
              <a:chOff x="646340" y="3184482"/>
              <a:chExt cx="10774267" cy="1886695"/>
            </a:xfrm>
          </p:grpSpPr>
          <p:grpSp>
            <p:nvGrpSpPr>
              <p:cNvPr id="11" name="组合 10"/>
              <p:cNvGrpSpPr/>
              <p:nvPr/>
            </p:nvGrpSpPr>
            <p:grpSpPr>
              <a:xfrm>
                <a:off x="646340" y="3693329"/>
                <a:ext cx="399214" cy="399214"/>
                <a:chOff x="646340" y="3693329"/>
                <a:chExt cx="399214" cy="399214"/>
              </a:xfrm>
            </p:grpSpPr>
            <p:sp>
              <p:nvSpPr>
                <p:cNvPr id="15" name="任意多边形: 形状 14"/>
                <p:cNvSpPr/>
                <p:nvPr/>
              </p:nvSpPr>
              <p:spPr>
                <a:xfrm>
                  <a:off x="646340" y="3693329"/>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16" name="任意多边形: 形状 15"/>
                <p:cNvSpPr/>
                <p:nvPr/>
              </p:nvSpPr>
              <p:spPr>
                <a:xfrm>
                  <a:off x="769165" y="3812356"/>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3"/>
                </a:solidFill>
                <a:ln w="12700" cap="flat">
                  <a:noFill/>
                  <a:miter lim="400000"/>
                </a:ln>
                <a:effectLst/>
              </p:spPr>
              <p:txBody>
                <a:bodyPr anchor="ctr"/>
                <a:lstStyle/>
                <a:p>
                  <a:pPr algn="ctr"/>
                  <a:endParaRPr>
                    <a:cs typeface="+mn-ea"/>
                    <a:sym typeface="+mn-lt"/>
                  </a:endParaRPr>
                </a:p>
              </p:txBody>
            </p:sp>
          </p:grpSp>
          <p:grpSp>
            <p:nvGrpSpPr>
              <p:cNvPr id="12" name="组合 11"/>
              <p:cNvGrpSpPr/>
              <p:nvPr/>
            </p:nvGrpSpPr>
            <p:grpSpPr>
              <a:xfrm>
                <a:off x="1033700" y="3184482"/>
                <a:ext cx="10386907" cy="1886695"/>
                <a:chOff x="6729846" y="2749187"/>
                <a:chExt cx="10386907" cy="1886695"/>
              </a:xfrm>
            </p:grpSpPr>
            <p:sp>
              <p:nvSpPr>
                <p:cNvPr id="13" name="矩形 12"/>
                <p:cNvSpPr/>
                <p:nvPr/>
              </p:nvSpPr>
              <p:spPr>
                <a:xfrm>
                  <a:off x="6729846" y="2749187"/>
                  <a:ext cx="10386907" cy="1585806"/>
                </a:xfrm>
                <a:prstGeom prst="rect">
                  <a:avLst/>
                </a:prstGeom>
              </p:spPr>
              <p:txBody>
                <a:bodyPr wrap="none" lIns="144000" tIns="0" rIns="144000" bIns="0" anchor="ctr">
                  <a:normAutofit/>
                </a:bodyPr>
                <a:lstStyle/>
                <a:p>
                  <a:pPr algn="l"/>
                  <a:r>
                    <a:rPr lang="zh-CN" altLang="en-US" sz="2000" b="1">
                      <a:solidFill>
                        <a:schemeClr val="bg1"/>
                      </a:solidFill>
                      <a:cs typeface="+mn-ea"/>
                      <a:sym typeface="+mn-lt"/>
                    </a:rPr>
                    <a:t>同步过的两文件夹，对于相同文件，相对于上次同步状态两侧均发生</a:t>
                  </a:r>
                  <a:endParaRPr lang="zh-CN" altLang="en-US" sz="2000" b="1">
                    <a:solidFill>
                      <a:schemeClr val="bg1"/>
                    </a:solidFill>
                    <a:cs typeface="+mn-ea"/>
                    <a:sym typeface="+mn-lt"/>
                  </a:endParaRPr>
                </a:p>
                <a:p>
                  <a:pPr algn="l"/>
                  <a:r>
                    <a:rPr lang="zh-CN" altLang="en-US" sz="2000" b="1">
                      <a:solidFill>
                        <a:schemeClr val="bg1"/>
                      </a:solidFill>
                      <a:cs typeface="+mn-ea"/>
                      <a:sym typeface="+mn-lt"/>
                    </a:rPr>
                    <a:t>改动，且两侧文件最新修改时间不同。</a:t>
                  </a:r>
                  <a:endParaRPr lang="zh-CN" altLang="en-US" sz="1400" b="1">
                    <a:solidFill>
                      <a:schemeClr val="bg1"/>
                    </a:solidFill>
                    <a:cs typeface="+mn-ea"/>
                    <a:sym typeface="+mn-lt"/>
                  </a:endParaRPr>
                </a:p>
              </p:txBody>
            </p:sp>
            <p:sp>
              <p:nvSpPr>
                <p:cNvPr id="14" name="矩形 13"/>
                <p:cNvSpPr/>
                <p:nvPr/>
              </p:nvSpPr>
              <p:spPr>
                <a:xfrm>
                  <a:off x="6729846" y="4150812"/>
                  <a:ext cx="4745018" cy="485070"/>
                </a:xfrm>
                <a:prstGeom prst="rect">
                  <a:avLst/>
                </a:prstGeom>
              </p:spPr>
              <p:txBody>
                <a:bodyPr wrap="square" lIns="144000" tIns="0" rIns="144000" bIns="0" anchor="t">
                  <a:normAutofit/>
                </a:bodyPr>
                <a:lstStyle/>
                <a:p>
                  <a:pPr>
                    <a:lnSpc>
                      <a:spcPct val="120000"/>
                    </a:lnSpc>
                  </a:pPr>
                  <a:endParaRPr lang="zh-CN" altLang="en-US" sz="1050">
                    <a:solidFill>
                      <a:schemeClr val="bg1"/>
                    </a:solidFill>
                    <a:cs typeface="+mn-ea"/>
                    <a:sym typeface="+mn-lt"/>
                  </a:endParaRPr>
                </a:p>
              </p:txBody>
            </p:sp>
          </p:grpSp>
        </p:grpSp>
      </p:grpSp>
      <p:pic>
        <p:nvPicPr>
          <p:cNvPr id="5" name="图片 4"/>
          <p:cNvPicPr>
            <a:picLocks noChangeAspect="1"/>
          </p:cNvPicPr>
          <p:nvPr/>
        </p:nvPicPr>
        <p:blipFill>
          <a:blip r:embed="rId1"/>
          <a:stretch>
            <a:fillRect/>
          </a:stretch>
        </p:blipFill>
        <p:spPr>
          <a:xfrm>
            <a:off x="30480" y="12700"/>
            <a:ext cx="9077325" cy="711200"/>
          </a:xfrm>
          <a:prstGeom prst="rect">
            <a:avLst/>
          </a:prstGeom>
        </p:spPr>
      </p:pic>
      <p:sp>
        <p:nvSpPr>
          <p:cNvPr id="53" name="文本框 52"/>
          <p:cNvSpPr txBox="1"/>
          <p:nvPr/>
        </p:nvSpPr>
        <p:spPr>
          <a:xfrm>
            <a:off x="649605" y="119380"/>
            <a:ext cx="2976880" cy="398780"/>
          </a:xfrm>
          <a:prstGeom prst="rect">
            <a:avLst/>
          </a:prstGeom>
          <a:noFill/>
        </p:spPr>
        <p:txBody>
          <a:bodyPr wrap="none" rtlCol="0">
            <a:spAutoFit/>
          </a:bodyPr>
          <a:p>
            <a:pPr algn="l"/>
            <a:r>
              <a:rPr lang="zh-CN" altLang="en-US" sz="2000" dirty="0" smtClean="0">
                <a:solidFill>
                  <a:schemeClr val="tx1"/>
                </a:solidFill>
                <a:latin typeface="微软雅黑" panose="020B0503020204020204" pitchFamily="34" charset="-122"/>
                <a:ea typeface="微软雅黑" panose="020B0503020204020204" pitchFamily="34" charset="-122"/>
              </a:rPr>
              <a:t>具有冲突检测和处理机制</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0480" y="12700"/>
            <a:ext cx="9077325" cy="711200"/>
          </a:xfrm>
          <a:prstGeom prst="rect">
            <a:avLst/>
          </a:prstGeom>
        </p:spPr>
      </p:pic>
      <p:sp>
        <p:nvSpPr>
          <p:cNvPr id="53" name="文本框 52"/>
          <p:cNvSpPr txBox="1"/>
          <p:nvPr/>
        </p:nvSpPr>
        <p:spPr>
          <a:xfrm>
            <a:off x="649605" y="119380"/>
            <a:ext cx="2976880" cy="398780"/>
          </a:xfrm>
          <a:prstGeom prst="rect">
            <a:avLst/>
          </a:prstGeom>
          <a:noFill/>
        </p:spPr>
        <p:txBody>
          <a:bodyPr wrap="none" rtlCol="0">
            <a:spAutoFit/>
          </a:bodyPr>
          <a:p>
            <a:pPr algn="l"/>
            <a:r>
              <a:rPr lang="zh-CN" altLang="en-US" sz="2000" dirty="0" smtClean="0">
                <a:solidFill>
                  <a:schemeClr val="tx1"/>
                </a:solidFill>
                <a:latin typeface="微软雅黑" panose="020B0503020204020204" pitchFamily="34" charset="-122"/>
                <a:ea typeface="微软雅黑" panose="020B0503020204020204" pitchFamily="34" charset="-122"/>
              </a:rPr>
              <a:t>具有冲突检测和处理机制</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pic>
        <p:nvPicPr>
          <p:cNvPr id="6" name="媒体4">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658495" y="742950"/>
            <a:ext cx="7827010" cy="365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5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endCondLst>
                    <p:cond evt="onNext">
                      <p:tgtEl>
                        <p:sldTgt/>
                      </p:tgtEl>
                    </p:cond>
                    <p:cond evt="onPrev">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175" y="1302609"/>
            <a:ext cx="9144000" cy="2538282"/>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文本框 5"/>
          <p:cNvSpPr txBox="1"/>
          <p:nvPr/>
        </p:nvSpPr>
        <p:spPr>
          <a:xfrm>
            <a:off x="818583" y="1459835"/>
            <a:ext cx="2866565" cy="297101"/>
          </a:xfrm>
          <a:prstGeom prst="rect">
            <a:avLst/>
          </a:prstGeom>
          <a:noFill/>
        </p:spPr>
        <p:txBody>
          <a:bodyPr wrap="square"/>
          <a:lstStyle/>
          <a:p>
            <a:pPr>
              <a:lnSpc>
                <a:spcPct val="120000"/>
              </a:lnSpc>
            </a:pPr>
            <a:r>
              <a:rPr lang="zh-CN" altLang="en-US" b="1">
                <a:solidFill>
                  <a:schemeClr val="bg1"/>
                </a:solidFill>
                <a:cs typeface="+mn-ea"/>
                <a:sym typeface="+mn-lt"/>
              </a:rPr>
              <a:t>双向同步特殊警告</a:t>
            </a:r>
            <a:endParaRPr lang="zh-CN" altLang="en-US" b="1">
              <a:solidFill>
                <a:schemeClr val="bg1"/>
              </a:solidFill>
              <a:cs typeface="+mn-ea"/>
              <a:sym typeface="+mn-lt"/>
            </a:endParaRPr>
          </a:p>
        </p:txBody>
      </p:sp>
      <p:grpSp>
        <p:nvGrpSpPr>
          <p:cNvPr id="7" name="组合 6"/>
          <p:cNvGrpSpPr/>
          <p:nvPr/>
        </p:nvGrpSpPr>
        <p:grpSpPr>
          <a:xfrm>
            <a:off x="763973" y="2275671"/>
            <a:ext cx="8451850" cy="1840573"/>
            <a:chOff x="634487" y="2617080"/>
            <a:chExt cx="11269135" cy="2454097"/>
          </a:xfrm>
        </p:grpSpPr>
        <p:grpSp>
          <p:nvGrpSpPr>
            <p:cNvPr id="8" name="组合 7"/>
            <p:cNvGrpSpPr/>
            <p:nvPr/>
          </p:nvGrpSpPr>
          <p:grpSpPr>
            <a:xfrm>
              <a:off x="634487" y="2617080"/>
              <a:ext cx="11269135" cy="399214"/>
              <a:chOff x="634487" y="2617080"/>
              <a:chExt cx="11269135" cy="399214"/>
            </a:xfrm>
          </p:grpSpPr>
          <p:grpSp>
            <p:nvGrpSpPr>
              <p:cNvPr id="23" name="组合 22"/>
              <p:cNvGrpSpPr/>
              <p:nvPr/>
            </p:nvGrpSpPr>
            <p:grpSpPr>
              <a:xfrm>
                <a:off x="634487" y="2617080"/>
                <a:ext cx="399214" cy="399214"/>
                <a:chOff x="634487" y="2617080"/>
                <a:chExt cx="399214" cy="399214"/>
              </a:xfrm>
            </p:grpSpPr>
            <p:sp>
              <p:nvSpPr>
                <p:cNvPr id="27" name="任意多边形: 形状 26"/>
                <p:cNvSpPr/>
                <p:nvPr/>
              </p:nvSpPr>
              <p:spPr>
                <a:xfrm>
                  <a:off x="634487" y="2617080"/>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28" name="任意多边形: 形状 27"/>
                <p:cNvSpPr/>
                <p:nvPr/>
              </p:nvSpPr>
              <p:spPr>
                <a:xfrm>
                  <a:off x="756465" y="2735261"/>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grpSp>
          <p:sp>
            <p:nvSpPr>
              <p:cNvPr id="25" name="矩形 24"/>
              <p:cNvSpPr/>
              <p:nvPr/>
            </p:nvSpPr>
            <p:spPr>
              <a:xfrm>
                <a:off x="1034114" y="2733073"/>
                <a:ext cx="10869508" cy="191347"/>
              </a:xfrm>
              <a:prstGeom prst="rect">
                <a:avLst/>
              </a:prstGeom>
            </p:spPr>
            <p:txBody>
              <a:bodyPr wrap="none" lIns="144000" tIns="0" rIns="144000" bIns="0" anchor="ctr"/>
              <a:lstStyle/>
              <a:p>
                <a:pPr algn="l"/>
                <a:r>
                  <a:rPr lang="zh-CN" altLang="en-US" sz="2000" b="1">
                    <a:solidFill>
                      <a:schemeClr val="bg1"/>
                    </a:solidFill>
                    <a:cs typeface="+mn-ea"/>
                    <a:sym typeface="+mn-lt"/>
                  </a:rPr>
                  <a:t>当两边存在文件与文件名相同的情况时，报出警告，提醒用户手动</a:t>
                </a:r>
                <a:endParaRPr lang="zh-CN" altLang="en-US" sz="2000" b="1">
                  <a:solidFill>
                    <a:schemeClr val="bg1"/>
                  </a:solidFill>
                  <a:cs typeface="+mn-ea"/>
                  <a:sym typeface="+mn-lt"/>
                </a:endParaRPr>
              </a:p>
              <a:p>
                <a:pPr algn="l"/>
                <a:r>
                  <a:rPr lang="zh-CN" altLang="en-US" sz="2000" b="1">
                    <a:solidFill>
                      <a:schemeClr val="bg1"/>
                    </a:solidFill>
                    <a:cs typeface="+mn-ea"/>
                    <a:sym typeface="+mn-lt"/>
                  </a:rPr>
                  <a:t>处理。</a:t>
                </a:r>
                <a:endParaRPr lang="zh-CN" altLang="en-US" sz="2000" b="1">
                  <a:solidFill>
                    <a:schemeClr val="bg1"/>
                  </a:solidFill>
                  <a:cs typeface="+mn-ea"/>
                  <a:sym typeface="+mn-lt"/>
                </a:endParaRPr>
              </a:p>
            </p:txBody>
          </p:sp>
        </p:grpSp>
        <p:sp>
          <p:nvSpPr>
            <p:cNvPr id="19" name="矩形 18"/>
            <p:cNvSpPr/>
            <p:nvPr/>
          </p:nvSpPr>
          <p:spPr>
            <a:xfrm>
              <a:off x="1044728" y="3478551"/>
              <a:ext cx="4745018" cy="215444"/>
            </a:xfrm>
            <a:prstGeom prst="rect">
              <a:avLst/>
            </a:prstGeom>
          </p:spPr>
          <p:txBody>
            <a:bodyPr wrap="none" lIns="144000" tIns="0" rIns="144000" bIns="0" anchor="ctr">
              <a:normAutofit fontScale="72500"/>
            </a:bodyPr>
            <a:lstStyle/>
            <a:p>
              <a:pPr algn="l"/>
              <a:endParaRPr lang="zh-CN" altLang="en-US" sz="1400" b="1">
                <a:solidFill>
                  <a:schemeClr val="bg1"/>
                </a:solidFill>
                <a:cs typeface="+mn-ea"/>
                <a:sym typeface="+mn-lt"/>
              </a:endParaRPr>
            </a:p>
          </p:txBody>
        </p:sp>
        <p:sp>
          <p:nvSpPr>
            <p:cNvPr id="14" name="矩形 13"/>
            <p:cNvSpPr/>
            <p:nvPr/>
          </p:nvSpPr>
          <p:spPr>
            <a:xfrm>
              <a:off x="1033700" y="4586107"/>
              <a:ext cx="4745018" cy="485070"/>
            </a:xfrm>
            <a:prstGeom prst="rect">
              <a:avLst/>
            </a:prstGeom>
          </p:spPr>
          <p:txBody>
            <a:bodyPr wrap="square" lIns="144000" tIns="0" rIns="144000" bIns="0" anchor="t">
              <a:normAutofit/>
            </a:bodyPr>
            <a:lstStyle/>
            <a:p>
              <a:pPr>
                <a:lnSpc>
                  <a:spcPct val="120000"/>
                </a:lnSpc>
              </a:pPr>
              <a:endParaRPr lang="zh-CN" altLang="en-US" sz="1050">
                <a:solidFill>
                  <a:schemeClr val="bg1"/>
                </a:solidFill>
                <a:cs typeface="+mn-ea"/>
                <a:sym typeface="+mn-lt"/>
              </a:endParaRPr>
            </a:p>
          </p:txBody>
        </p:sp>
      </p:grpSp>
      <p:pic>
        <p:nvPicPr>
          <p:cNvPr id="5" name="图片 4"/>
          <p:cNvPicPr>
            <a:picLocks noChangeAspect="1"/>
          </p:cNvPicPr>
          <p:nvPr/>
        </p:nvPicPr>
        <p:blipFill>
          <a:blip r:embed="rId1"/>
          <a:stretch>
            <a:fillRect/>
          </a:stretch>
        </p:blipFill>
        <p:spPr>
          <a:xfrm>
            <a:off x="30480" y="12700"/>
            <a:ext cx="9077325" cy="711200"/>
          </a:xfrm>
          <a:prstGeom prst="rect">
            <a:avLst/>
          </a:prstGeom>
        </p:spPr>
      </p:pic>
      <p:sp>
        <p:nvSpPr>
          <p:cNvPr id="53" name="文本框 52"/>
          <p:cNvSpPr txBox="1"/>
          <p:nvPr/>
        </p:nvSpPr>
        <p:spPr>
          <a:xfrm>
            <a:off x="649605" y="119380"/>
            <a:ext cx="2976880" cy="398780"/>
          </a:xfrm>
          <a:prstGeom prst="rect">
            <a:avLst/>
          </a:prstGeom>
          <a:noFill/>
        </p:spPr>
        <p:txBody>
          <a:bodyPr wrap="none" rtlCol="0">
            <a:spAutoFit/>
          </a:bodyPr>
          <a:p>
            <a:pPr algn="l"/>
            <a:r>
              <a:rPr lang="zh-CN" altLang="en-US" sz="2000" dirty="0" smtClean="0">
                <a:solidFill>
                  <a:schemeClr val="tx1"/>
                </a:solidFill>
                <a:latin typeface="微软雅黑" panose="020B0503020204020204" pitchFamily="34" charset="-122"/>
                <a:ea typeface="微软雅黑" panose="020B0503020204020204" pitchFamily="34" charset="-122"/>
              </a:rPr>
              <a:t>具有冲突检测和处理机制</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0480" y="12700"/>
            <a:ext cx="9077325" cy="711200"/>
          </a:xfrm>
          <a:prstGeom prst="rect">
            <a:avLst/>
          </a:prstGeom>
        </p:spPr>
      </p:pic>
      <p:sp>
        <p:nvSpPr>
          <p:cNvPr id="53" name="文本框 52"/>
          <p:cNvSpPr txBox="1"/>
          <p:nvPr/>
        </p:nvSpPr>
        <p:spPr>
          <a:xfrm>
            <a:off x="649605" y="119380"/>
            <a:ext cx="2976880" cy="398780"/>
          </a:xfrm>
          <a:prstGeom prst="rect">
            <a:avLst/>
          </a:prstGeom>
          <a:noFill/>
        </p:spPr>
        <p:txBody>
          <a:bodyPr wrap="none" rtlCol="0">
            <a:spAutoFit/>
          </a:bodyPr>
          <a:p>
            <a:pPr algn="l"/>
            <a:r>
              <a:rPr lang="zh-CN" altLang="en-US" sz="2000" dirty="0" smtClean="0">
                <a:solidFill>
                  <a:schemeClr val="tx1"/>
                </a:solidFill>
                <a:latin typeface="微软雅黑" panose="020B0503020204020204" pitchFamily="34" charset="-122"/>
                <a:ea typeface="微软雅黑" panose="020B0503020204020204" pitchFamily="34" charset="-122"/>
              </a:rPr>
              <a:t>具有冲突检测和处理机制</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pic>
        <p:nvPicPr>
          <p:cNvPr id="2" name="媒体5">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658495" y="742950"/>
            <a:ext cx="7827010" cy="365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endCondLst>
                    <p:cond evt="onNext">
                      <p:tgtEl>
                        <p:sldTgt/>
                      </p:tgtEl>
                    </p:cond>
                    <p:cond evt="onPrev">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1"/>
          <a:stretch>
            <a:fillRect/>
          </a:stretch>
        </p:blipFill>
        <p:spPr>
          <a:xfrm>
            <a:off x="30480" y="12700"/>
            <a:ext cx="9077325" cy="711200"/>
          </a:xfrm>
          <a:prstGeom prst="rect">
            <a:avLst/>
          </a:prstGeom>
        </p:spPr>
      </p:pic>
      <p:grpSp>
        <p:nvGrpSpPr>
          <p:cNvPr id="4" name="Group 12"/>
          <p:cNvGrpSpPr/>
          <p:nvPr/>
        </p:nvGrpSpPr>
        <p:grpSpPr>
          <a:xfrm>
            <a:off x="4721061" y="1911453"/>
            <a:ext cx="3742671" cy="830998"/>
            <a:chOff x="7487642" y="1778876"/>
            <a:chExt cx="5566393" cy="1235925"/>
          </a:xfrm>
        </p:grpSpPr>
        <p:sp>
          <p:nvSpPr>
            <p:cNvPr id="49" name="TextBox 32"/>
            <p:cNvSpPr txBox="1"/>
            <p:nvPr/>
          </p:nvSpPr>
          <p:spPr>
            <a:xfrm>
              <a:off x="7487642" y="1778876"/>
              <a:ext cx="906916" cy="1235925"/>
            </a:xfrm>
            <a:prstGeom prst="rect">
              <a:avLst/>
            </a:prstGeom>
            <a:noFill/>
          </p:spPr>
          <p:txBody>
            <a:bodyPr wrap="none">
              <a:normAutofit/>
            </a:bodyPr>
            <a:lstStyle/>
            <a:p>
              <a:r>
                <a:rPr lang="en-US" sz="4400">
                  <a:solidFill>
                    <a:schemeClr val="accent1"/>
                  </a:solidFill>
                  <a:cs typeface="+mn-ea"/>
                  <a:sym typeface="+mn-lt"/>
                </a:rPr>
                <a:t>05</a:t>
              </a:r>
              <a:endParaRPr lang="en-US" sz="4400">
                <a:solidFill>
                  <a:schemeClr val="accent1"/>
                </a:solidFill>
                <a:cs typeface="+mn-ea"/>
                <a:sym typeface="+mn-lt"/>
              </a:endParaRPr>
            </a:p>
          </p:txBody>
        </p:sp>
        <p:grpSp>
          <p:nvGrpSpPr>
            <p:cNvPr id="50" name="Group 33"/>
            <p:cNvGrpSpPr/>
            <p:nvPr/>
          </p:nvGrpSpPr>
          <p:grpSpPr>
            <a:xfrm>
              <a:off x="8525533" y="2066922"/>
              <a:ext cx="4528502" cy="618249"/>
              <a:chOff x="8025610" y="4200129"/>
              <a:chExt cx="4528502" cy="618249"/>
            </a:xfrm>
          </p:grpSpPr>
          <p:sp>
            <p:nvSpPr>
              <p:cNvPr id="51" name="TextBox 34"/>
              <p:cNvSpPr txBox="1"/>
              <p:nvPr/>
            </p:nvSpPr>
            <p:spPr>
              <a:xfrm>
                <a:off x="8374102" y="4200129"/>
                <a:ext cx="4180010" cy="411768"/>
              </a:xfrm>
              <a:prstGeom prst="rect">
                <a:avLst/>
              </a:prstGeom>
              <a:noFill/>
            </p:spPr>
            <p:txBody>
              <a:bodyPr wrap="none">
                <a:noAutofit/>
              </a:bodyPr>
              <a:lstStyle/>
              <a:p>
                <a:pPr algn="l"/>
                <a:r>
                  <a:rPr lang="zh-CN" altLang="en-US" sz="2000" dirty="0">
                    <a:solidFill>
                      <a:schemeClr val="accent1"/>
                    </a:solidFill>
                    <a:cs typeface="+mn-ea"/>
                    <a:sym typeface="+mn-lt"/>
                  </a:rPr>
                  <a:t>UI界面良好</a:t>
                </a:r>
                <a:endParaRPr lang="zh-CN" altLang="en-US" sz="2000" dirty="0">
                  <a:solidFill>
                    <a:schemeClr val="accent1"/>
                  </a:solidFill>
                  <a:cs typeface="+mn-ea"/>
                  <a:sym typeface="+mn-lt"/>
                </a:endParaRPr>
              </a:p>
            </p:txBody>
          </p:sp>
          <p:sp>
            <p:nvSpPr>
              <p:cNvPr id="52" name="Rectangle 35"/>
              <p:cNvSpPr/>
              <p:nvPr/>
            </p:nvSpPr>
            <p:spPr>
              <a:xfrm>
                <a:off x="8025610" y="4200416"/>
                <a:ext cx="3552101" cy="617962"/>
              </a:xfrm>
              <a:prstGeom prst="rect">
                <a:avLst/>
              </a:prstGeom>
            </p:spPr>
            <p:txBody>
              <a:bodyPr wrap="square">
                <a:normAutofit/>
              </a:bodyPr>
              <a:lstStyle/>
              <a:p>
                <a:pPr>
                  <a:lnSpc>
                    <a:spcPct val="120000"/>
                  </a:lnSpc>
                </a:pPr>
                <a:endParaRPr lang="zh-CN" altLang="en-US" sz="1000">
                  <a:cs typeface="+mn-ea"/>
                  <a:sym typeface="+mn-lt"/>
                </a:endParaRPr>
              </a:p>
            </p:txBody>
          </p:sp>
        </p:grpSp>
      </p:grpSp>
      <p:grpSp>
        <p:nvGrpSpPr>
          <p:cNvPr id="8" name="Group 1"/>
          <p:cNvGrpSpPr/>
          <p:nvPr/>
        </p:nvGrpSpPr>
        <p:grpSpPr>
          <a:xfrm>
            <a:off x="426086" y="1838165"/>
            <a:ext cx="3705596" cy="990165"/>
            <a:chOff x="719667" y="1766780"/>
            <a:chExt cx="4940793" cy="1320219"/>
          </a:xfrm>
        </p:grpSpPr>
        <p:sp>
          <p:nvSpPr>
            <p:cNvPr id="32" name="Rectangle 46"/>
            <p:cNvSpPr/>
            <p:nvPr/>
          </p:nvSpPr>
          <p:spPr>
            <a:xfrm>
              <a:off x="719667" y="1985485"/>
              <a:ext cx="3985258" cy="882810"/>
            </a:xfrm>
            <a:prstGeom prst="rect">
              <a:avLst/>
            </a:prstGeom>
            <a:solidFill>
              <a:schemeClr val="accent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3" name="Oval 48"/>
            <p:cNvSpPr/>
            <p:nvPr/>
          </p:nvSpPr>
          <p:spPr>
            <a:xfrm>
              <a:off x="4340241" y="1766780"/>
              <a:ext cx="1320219" cy="13202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4" name="Oval 49"/>
            <p:cNvSpPr/>
            <p:nvPr/>
          </p:nvSpPr>
          <p:spPr>
            <a:xfrm>
              <a:off x="4454805" y="1881344"/>
              <a:ext cx="1091090" cy="10910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5" name="Freeform: Shape 7"/>
            <p:cNvSpPr/>
            <p:nvPr/>
          </p:nvSpPr>
          <p:spPr bwMode="auto">
            <a:xfrm>
              <a:off x="4792104" y="2218393"/>
              <a:ext cx="416281" cy="416993"/>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36" name="Rectangle 16"/>
            <p:cNvSpPr/>
            <p:nvPr/>
          </p:nvSpPr>
          <p:spPr>
            <a:xfrm>
              <a:off x="901503" y="2164767"/>
              <a:ext cx="3215792" cy="430887"/>
            </a:xfrm>
            <a:prstGeom prst="rect">
              <a:avLst/>
            </a:prstGeom>
          </p:spPr>
          <p:txBody>
            <a:bodyPr wrap="square">
              <a:normAutofit/>
            </a:bodyPr>
            <a:lstStyle/>
            <a:p>
              <a:pPr>
                <a:lnSpc>
                  <a:spcPct val="120000"/>
                </a:lnSpc>
              </a:pPr>
              <a:endParaRPr lang="zh-CN" altLang="en-US" sz="1100">
                <a:solidFill>
                  <a:schemeClr val="bg1"/>
                </a:solidFill>
                <a:cs typeface="+mn-ea"/>
                <a:sym typeface="+mn-lt"/>
              </a:endParaRPr>
            </a:p>
          </p:txBody>
        </p:sp>
      </p:grpSp>
      <p:sp>
        <p:nvSpPr>
          <p:cNvPr id="57" name="文本框 56"/>
          <p:cNvSpPr txBox="1"/>
          <p:nvPr/>
        </p:nvSpPr>
        <p:spPr>
          <a:xfrm>
            <a:off x="649605" y="119380"/>
            <a:ext cx="2214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软件功能效果展示</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471211" y="500358"/>
            <a:ext cx="7668344" cy="4303639"/>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64" name="组合 263"/>
          <p:cNvGrpSpPr/>
          <p:nvPr/>
        </p:nvGrpSpPr>
        <p:grpSpPr>
          <a:xfrm>
            <a:off x="3469018" y="3289619"/>
            <a:ext cx="3322575" cy="468262"/>
            <a:chOff x="869933" y="2820354"/>
            <a:chExt cx="3322575" cy="468262"/>
          </a:xfrm>
        </p:grpSpPr>
        <p:sp>
          <p:nvSpPr>
            <p:cNvPr id="10" name="Diamond 286"/>
            <p:cNvSpPr/>
            <p:nvPr/>
          </p:nvSpPr>
          <p:spPr>
            <a:xfrm>
              <a:off x="869933" y="2820354"/>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sz="2000" dirty="0">
                  <a:solidFill>
                    <a:schemeClr val="bg1"/>
                  </a:solidFill>
                  <a:cs typeface="+mn-ea"/>
                  <a:sym typeface="+mn-lt"/>
                </a:rPr>
                <a:t>04</a:t>
              </a:r>
              <a:endParaRPr lang="en-US" altLang="zh-CN" sz="2000" dirty="0">
                <a:solidFill>
                  <a:schemeClr val="bg1"/>
                </a:solidFill>
                <a:cs typeface="+mn-ea"/>
                <a:sym typeface="+mn-lt"/>
              </a:endParaRPr>
            </a:p>
          </p:txBody>
        </p:sp>
        <p:grpSp>
          <p:nvGrpSpPr>
            <p:cNvPr id="11" name="Group 287"/>
            <p:cNvGrpSpPr/>
            <p:nvPr/>
          </p:nvGrpSpPr>
          <p:grpSpPr>
            <a:xfrm>
              <a:off x="1220577" y="2843273"/>
              <a:ext cx="2971931" cy="422424"/>
              <a:chOff x="6444107" y="1469392"/>
              <a:chExt cx="4232109" cy="563232"/>
            </a:xfrm>
          </p:grpSpPr>
          <p:sp>
            <p:nvSpPr>
              <p:cNvPr id="24" name="TextBox 300"/>
              <p:cNvSpPr txBox="1"/>
              <p:nvPr/>
            </p:nvSpPr>
            <p:spPr>
              <a:xfrm>
                <a:off x="6444107" y="1469392"/>
                <a:ext cx="4232109" cy="242864"/>
              </a:xfrm>
              <a:prstGeom prst="rect">
                <a:avLst/>
              </a:prstGeom>
              <a:noFill/>
            </p:spPr>
            <p:txBody>
              <a:bodyPr wrap="none" lIns="360000" tIns="0" rIns="0" bIns="0" anchor="b" anchorCtr="0"/>
              <a:lstStyle/>
              <a:p>
                <a:r>
                  <a:rPr lang="zh-CN" altLang="en-US" sz="1600" b="1" dirty="0">
                    <a:solidFill>
                      <a:schemeClr val="bg1"/>
                    </a:solidFill>
                    <a:cs typeface="+mn-ea"/>
                    <a:sym typeface="+mn-lt"/>
                  </a:rPr>
                  <a:t>分工情况</a:t>
                </a:r>
                <a:endParaRPr lang="zh-CN" altLang="en-US" sz="1600" b="1" dirty="0">
                  <a:solidFill>
                    <a:schemeClr val="bg1"/>
                  </a:solidFill>
                  <a:cs typeface="+mn-ea"/>
                  <a:sym typeface="+mn-lt"/>
                </a:endParaRPr>
              </a:p>
            </p:txBody>
          </p:sp>
          <p:sp>
            <p:nvSpPr>
              <p:cNvPr id="25" name="TextBox 301"/>
              <p:cNvSpPr txBox="1"/>
              <p:nvPr/>
            </p:nvSpPr>
            <p:spPr>
              <a:xfrm>
                <a:off x="6444107" y="1712256"/>
                <a:ext cx="4232109" cy="320368"/>
              </a:xfrm>
              <a:prstGeom prst="rect">
                <a:avLst/>
              </a:prstGeom>
            </p:spPr>
            <p:txBody>
              <a:bodyPr vert="horz" wrap="square" lIns="360000" tIns="0" rIns="0" bIns="0" anchor="ctr" anchorCtr="0"/>
              <a:lstStyle/>
              <a:p>
                <a:pPr algn="l">
                  <a:lnSpc>
                    <a:spcPct val="120000"/>
                  </a:lnSpc>
                </a:pPr>
                <a:endParaRPr lang="zh-CN" altLang="en-US" sz="1010" dirty="0">
                  <a:solidFill>
                    <a:schemeClr val="bg1"/>
                  </a:solidFill>
                  <a:cs typeface="+mn-ea"/>
                  <a:sym typeface="+mn-lt"/>
                </a:endParaRPr>
              </a:p>
            </p:txBody>
          </p:sp>
        </p:grpSp>
      </p:grpSp>
      <p:grpSp>
        <p:nvGrpSpPr>
          <p:cNvPr id="263" name="组合 262"/>
          <p:cNvGrpSpPr/>
          <p:nvPr/>
        </p:nvGrpSpPr>
        <p:grpSpPr>
          <a:xfrm>
            <a:off x="3469018" y="2630687"/>
            <a:ext cx="3322575" cy="468262"/>
            <a:chOff x="869933" y="2161422"/>
            <a:chExt cx="3322575" cy="468262"/>
          </a:xfrm>
        </p:grpSpPr>
        <p:sp>
          <p:nvSpPr>
            <p:cNvPr id="12" name="Diamond 288"/>
            <p:cNvSpPr/>
            <p:nvPr/>
          </p:nvSpPr>
          <p:spPr>
            <a:xfrm>
              <a:off x="869933" y="2161422"/>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sz="2000" dirty="0">
                  <a:solidFill>
                    <a:schemeClr val="bg1"/>
                  </a:solidFill>
                  <a:cs typeface="+mn-ea"/>
                  <a:sym typeface="+mn-lt"/>
                </a:rPr>
                <a:t>03</a:t>
              </a:r>
              <a:endParaRPr lang="en-US" altLang="zh-CN" sz="2000" dirty="0">
                <a:solidFill>
                  <a:schemeClr val="bg1"/>
                </a:solidFill>
                <a:cs typeface="+mn-ea"/>
                <a:sym typeface="+mn-lt"/>
              </a:endParaRPr>
            </a:p>
          </p:txBody>
        </p:sp>
        <p:grpSp>
          <p:nvGrpSpPr>
            <p:cNvPr id="13" name="Group 289"/>
            <p:cNvGrpSpPr/>
            <p:nvPr/>
          </p:nvGrpSpPr>
          <p:grpSpPr>
            <a:xfrm>
              <a:off x="1220577" y="2184341"/>
              <a:ext cx="2971931" cy="422424"/>
              <a:chOff x="6444107" y="1469392"/>
              <a:chExt cx="4232109" cy="563232"/>
            </a:xfrm>
          </p:grpSpPr>
          <p:sp>
            <p:nvSpPr>
              <p:cNvPr id="22" name="TextBox 298"/>
              <p:cNvSpPr txBox="1"/>
              <p:nvPr/>
            </p:nvSpPr>
            <p:spPr>
              <a:xfrm>
                <a:off x="6444107" y="1469392"/>
                <a:ext cx="4232109" cy="242864"/>
              </a:xfrm>
              <a:prstGeom prst="rect">
                <a:avLst/>
              </a:prstGeom>
              <a:noFill/>
            </p:spPr>
            <p:txBody>
              <a:bodyPr wrap="none" lIns="360000" tIns="0" rIns="0" bIns="0" anchor="b" anchorCtr="0"/>
              <a:lstStyle/>
              <a:p>
                <a:r>
                  <a:rPr lang="zh-CN" altLang="en-US" sz="1600" b="1" dirty="0">
                    <a:solidFill>
                      <a:schemeClr val="bg1"/>
                    </a:solidFill>
                    <a:cs typeface="+mn-ea"/>
                    <a:sym typeface="+mn-lt"/>
                  </a:rPr>
                  <a:t>重要算法讲解</a:t>
                </a:r>
                <a:endParaRPr lang="zh-CN" altLang="en-US" sz="1600" b="1" dirty="0">
                  <a:solidFill>
                    <a:schemeClr val="bg1"/>
                  </a:solidFill>
                  <a:cs typeface="+mn-ea"/>
                  <a:sym typeface="+mn-lt"/>
                </a:endParaRPr>
              </a:p>
            </p:txBody>
          </p:sp>
          <p:sp>
            <p:nvSpPr>
              <p:cNvPr id="23" name="TextBox 299"/>
              <p:cNvSpPr txBox="1"/>
              <p:nvPr/>
            </p:nvSpPr>
            <p:spPr>
              <a:xfrm>
                <a:off x="6444107" y="1712256"/>
                <a:ext cx="4232109" cy="320368"/>
              </a:xfrm>
              <a:prstGeom prst="rect">
                <a:avLst/>
              </a:prstGeom>
            </p:spPr>
            <p:txBody>
              <a:bodyPr vert="horz" wrap="square" lIns="360000" tIns="0" rIns="0" bIns="0" anchor="ctr" anchorCtr="0"/>
              <a:lstStyle/>
              <a:p>
                <a:pPr algn="l">
                  <a:lnSpc>
                    <a:spcPct val="120000"/>
                  </a:lnSpc>
                </a:pPr>
                <a:endParaRPr lang="zh-CN" altLang="en-US" sz="1010">
                  <a:solidFill>
                    <a:schemeClr val="bg1"/>
                  </a:solidFill>
                  <a:cs typeface="+mn-ea"/>
                  <a:sym typeface="+mn-lt"/>
                </a:endParaRPr>
              </a:p>
            </p:txBody>
          </p:sp>
        </p:grpSp>
      </p:grpSp>
      <p:grpSp>
        <p:nvGrpSpPr>
          <p:cNvPr id="262" name="组合 261"/>
          <p:cNvGrpSpPr/>
          <p:nvPr/>
        </p:nvGrpSpPr>
        <p:grpSpPr>
          <a:xfrm>
            <a:off x="3469018" y="1971755"/>
            <a:ext cx="3322575" cy="468262"/>
            <a:chOff x="869933" y="1502490"/>
            <a:chExt cx="3322575" cy="468262"/>
          </a:xfrm>
        </p:grpSpPr>
        <p:sp>
          <p:nvSpPr>
            <p:cNvPr id="14" name="Diamond 290"/>
            <p:cNvSpPr/>
            <p:nvPr/>
          </p:nvSpPr>
          <p:spPr>
            <a:xfrm>
              <a:off x="869933" y="1502490"/>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sz="2000" dirty="0">
                  <a:solidFill>
                    <a:schemeClr val="bg1"/>
                  </a:solidFill>
                  <a:cs typeface="+mn-ea"/>
                  <a:sym typeface="+mn-lt"/>
                </a:rPr>
                <a:t>02</a:t>
              </a:r>
              <a:endParaRPr lang="en-US" altLang="zh-CN" sz="2000" dirty="0">
                <a:solidFill>
                  <a:schemeClr val="bg1"/>
                </a:solidFill>
                <a:cs typeface="+mn-ea"/>
                <a:sym typeface="+mn-lt"/>
              </a:endParaRPr>
            </a:p>
          </p:txBody>
        </p:sp>
        <p:grpSp>
          <p:nvGrpSpPr>
            <p:cNvPr id="15" name="Group 291"/>
            <p:cNvGrpSpPr/>
            <p:nvPr/>
          </p:nvGrpSpPr>
          <p:grpSpPr>
            <a:xfrm>
              <a:off x="1220577" y="1525409"/>
              <a:ext cx="2971931" cy="422424"/>
              <a:chOff x="6444107" y="1469392"/>
              <a:chExt cx="4232109" cy="563232"/>
            </a:xfrm>
          </p:grpSpPr>
          <p:sp>
            <p:nvSpPr>
              <p:cNvPr id="20" name="TextBox 296"/>
              <p:cNvSpPr txBox="1"/>
              <p:nvPr/>
            </p:nvSpPr>
            <p:spPr>
              <a:xfrm>
                <a:off x="6444107" y="1469392"/>
                <a:ext cx="4232109" cy="242864"/>
              </a:xfrm>
              <a:prstGeom prst="rect">
                <a:avLst/>
              </a:prstGeom>
              <a:noFill/>
            </p:spPr>
            <p:txBody>
              <a:bodyPr wrap="none" lIns="360000" tIns="0" rIns="0" bIns="0" anchor="b" anchorCtr="0"/>
              <a:lstStyle/>
              <a:p>
                <a:r>
                  <a:rPr lang="zh-CN" altLang="en-US" sz="1600" b="1" dirty="0">
                    <a:solidFill>
                      <a:schemeClr val="bg1"/>
                    </a:solidFill>
                    <a:cs typeface="+mn-ea"/>
                    <a:sym typeface="+mn-lt"/>
                  </a:rPr>
                  <a:t>软件功能效果展示</a:t>
                </a:r>
                <a:endParaRPr lang="zh-CN" altLang="en-US" sz="1600" b="1" dirty="0">
                  <a:solidFill>
                    <a:schemeClr val="bg1"/>
                  </a:solidFill>
                  <a:cs typeface="+mn-ea"/>
                  <a:sym typeface="+mn-lt"/>
                </a:endParaRPr>
              </a:p>
            </p:txBody>
          </p:sp>
          <p:sp>
            <p:nvSpPr>
              <p:cNvPr id="21" name="TextBox 297"/>
              <p:cNvSpPr txBox="1"/>
              <p:nvPr/>
            </p:nvSpPr>
            <p:spPr>
              <a:xfrm>
                <a:off x="6444107" y="1712256"/>
                <a:ext cx="4232109" cy="320368"/>
              </a:xfrm>
              <a:prstGeom prst="rect">
                <a:avLst/>
              </a:prstGeom>
            </p:spPr>
            <p:txBody>
              <a:bodyPr vert="horz" wrap="square" lIns="360000" tIns="0" rIns="0" bIns="0" anchor="ctr" anchorCtr="0"/>
              <a:lstStyle/>
              <a:p>
                <a:pPr algn="l">
                  <a:lnSpc>
                    <a:spcPct val="120000"/>
                  </a:lnSpc>
                </a:pPr>
                <a:endParaRPr lang="zh-CN" altLang="en-US" sz="1010" dirty="0">
                  <a:solidFill>
                    <a:schemeClr val="bg1"/>
                  </a:solidFill>
                  <a:cs typeface="+mn-ea"/>
                  <a:sym typeface="+mn-lt"/>
                </a:endParaRPr>
              </a:p>
            </p:txBody>
          </p:sp>
        </p:grpSp>
      </p:grpSp>
      <p:grpSp>
        <p:nvGrpSpPr>
          <p:cNvPr id="261" name="组合 260"/>
          <p:cNvGrpSpPr/>
          <p:nvPr/>
        </p:nvGrpSpPr>
        <p:grpSpPr>
          <a:xfrm>
            <a:off x="3469020" y="1312823"/>
            <a:ext cx="3322573" cy="468262"/>
            <a:chOff x="869935" y="843558"/>
            <a:chExt cx="3322573" cy="468262"/>
          </a:xfrm>
        </p:grpSpPr>
        <p:sp>
          <p:nvSpPr>
            <p:cNvPr id="16" name="Diamond 292"/>
            <p:cNvSpPr/>
            <p:nvPr/>
          </p:nvSpPr>
          <p:spPr>
            <a:xfrm>
              <a:off x="869935" y="843558"/>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sz="2000" dirty="0">
                  <a:solidFill>
                    <a:schemeClr val="bg1"/>
                  </a:solidFill>
                  <a:cs typeface="+mn-ea"/>
                  <a:sym typeface="+mn-lt"/>
                </a:rPr>
                <a:t>01</a:t>
              </a:r>
              <a:endParaRPr lang="en-US" altLang="zh-CN" sz="2000" dirty="0">
                <a:solidFill>
                  <a:schemeClr val="bg1"/>
                </a:solidFill>
                <a:cs typeface="+mn-ea"/>
                <a:sym typeface="+mn-lt"/>
              </a:endParaRPr>
            </a:p>
          </p:txBody>
        </p:sp>
        <p:grpSp>
          <p:nvGrpSpPr>
            <p:cNvPr id="17" name="Group 293"/>
            <p:cNvGrpSpPr/>
            <p:nvPr/>
          </p:nvGrpSpPr>
          <p:grpSpPr>
            <a:xfrm>
              <a:off x="1220577" y="866477"/>
              <a:ext cx="2971931" cy="422424"/>
              <a:chOff x="6444107" y="1469392"/>
              <a:chExt cx="4232109" cy="563232"/>
            </a:xfrm>
          </p:grpSpPr>
          <p:sp>
            <p:nvSpPr>
              <p:cNvPr id="18" name="TextBox 294"/>
              <p:cNvSpPr txBox="1"/>
              <p:nvPr/>
            </p:nvSpPr>
            <p:spPr>
              <a:xfrm>
                <a:off x="6444107" y="1469392"/>
                <a:ext cx="4232109" cy="242864"/>
              </a:xfrm>
              <a:prstGeom prst="rect">
                <a:avLst/>
              </a:prstGeom>
              <a:noFill/>
            </p:spPr>
            <p:txBody>
              <a:bodyPr wrap="none" lIns="360000" tIns="0" rIns="0" bIns="0" anchor="b" anchorCtr="0"/>
              <a:lstStyle/>
              <a:p>
                <a:r>
                  <a:rPr lang="zh-CN" altLang="en-US" sz="1600" b="1" dirty="0">
                    <a:solidFill>
                      <a:schemeClr val="bg1"/>
                    </a:solidFill>
                    <a:cs typeface="+mn-ea"/>
                    <a:sym typeface="+mn-lt"/>
                  </a:rPr>
                  <a:t>软件总功能特点</a:t>
                </a:r>
                <a:endParaRPr lang="zh-CN" altLang="en-US" sz="1600" b="1" dirty="0">
                  <a:solidFill>
                    <a:schemeClr val="bg1"/>
                  </a:solidFill>
                  <a:cs typeface="+mn-ea"/>
                  <a:sym typeface="+mn-lt"/>
                </a:endParaRPr>
              </a:p>
            </p:txBody>
          </p:sp>
          <p:sp>
            <p:nvSpPr>
              <p:cNvPr id="19" name="TextBox 295"/>
              <p:cNvSpPr txBox="1"/>
              <p:nvPr/>
            </p:nvSpPr>
            <p:spPr>
              <a:xfrm>
                <a:off x="6444107" y="1712256"/>
                <a:ext cx="4232109" cy="320368"/>
              </a:xfrm>
              <a:prstGeom prst="rect">
                <a:avLst/>
              </a:prstGeom>
            </p:spPr>
            <p:txBody>
              <a:bodyPr vert="horz" wrap="square" lIns="360000" tIns="0" rIns="0" bIns="0" anchor="ctr" anchorCtr="0"/>
              <a:lstStyle/>
              <a:p>
                <a:pPr algn="l">
                  <a:lnSpc>
                    <a:spcPct val="120000"/>
                  </a:lnSpc>
                </a:pPr>
                <a:endParaRPr lang="zh-CN" altLang="en-US" sz="1010" dirty="0">
                  <a:solidFill>
                    <a:schemeClr val="bg1"/>
                  </a:solidFill>
                  <a:cs typeface="+mn-ea"/>
                  <a:sym typeface="+mn-lt"/>
                </a:endParaRPr>
              </a:p>
            </p:txBody>
          </p:sp>
        </p:grpSp>
      </p:grpSp>
      <p:grpSp>
        <p:nvGrpSpPr>
          <p:cNvPr id="3" name="组合 2"/>
          <p:cNvGrpSpPr/>
          <p:nvPr/>
        </p:nvGrpSpPr>
        <p:grpSpPr>
          <a:xfrm>
            <a:off x="0" y="2019612"/>
            <a:ext cx="2987824" cy="1104275"/>
            <a:chOff x="0" y="2019612"/>
            <a:chExt cx="2987824" cy="1104275"/>
          </a:xfrm>
        </p:grpSpPr>
        <p:sp>
          <p:nvSpPr>
            <p:cNvPr id="2" name="矩形 1"/>
            <p:cNvSpPr/>
            <p:nvPr/>
          </p:nvSpPr>
          <p:spPr>
            <a:xfrm>
              <a:off x="0" y="2019612"/>
              <a:ext cx="2987824" cy="1104275"/>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Group 21"/>
            <p:cNvGrpSpPr/>
            <p:nvPr/>
          </p:nvGrpSpPr>
          <p:grpSpPr>
            <a:xfrm>
              <a:off x="971600" y="2229722"/>
              <a:ext cx="1057275" cy="754085"/>
              <a:chOff x="5069886" y="293530"/>
              <a:chExt cx="2052228" cy="1463723"/>
            </a:xfrm>
            <a:noFill/>
          </p:grpSpPr>
          <p:sp>
            <p:nvSpPr>
              <p:cNvPr id="28" name="TextBox 22"/>
              <p:cNvSpPr txBox="1"/>
              <p:nvPr/>
            </p:nvSpPr>
            <p:spPr>
              <a:xfrm>
                <a:off x="5069886" y="293530"/>
                <a:ext cx="2052228" cy="1120147"/>
              </a:xfrm>
              <a:prstGeom prst="rect">
                <a:avLst/>
              </a:prstGeom>
              <a:grpFill/>
            </p:spPr>
            <p:txBody>
              <a:bodyPr wrap="square">
                <a:normAutofit fontScale="77500" lnSpcReduction="20000"/>
              </a:bodyPr>
              <a:lstStyle/>
              <a:p>
                <a:pPr algn="ctr"/>
                <a:r>
                  <a:rPr lang="zh-CN" altLang="en-US" sz="4400" b="1" dirty="0">
                    <a:solidFill>
                      <a:schemeClr val="bg1"/>
                    </a:solidFill>
                    <a:cs typeface="+mn-ea"/>
                    <a:sym typeface="+mn-lt"/>
                  </a:rPr>
                  <a:t>目录</a:t>
                </a:r>
                <a:endParaRPr lang="zh-CN" altLang="en-US" sz="4400" b="1" dirty="0">
                  <a:solidFill>
                    <a:schemeClr val="bg1"/>
                  </a:solidFill>
                  <a:cs typeface="+mn-ea"/>
                  <a:sym typeface="+mn-lt"/>
                </a:endParaRPr>
              </a:p>
            </p:txBody>
          </p:sp>
          <p:sp>
            <p:nvSpPr>
              <p:cNvPr id="29" name="TextBox 23"/>
              <p:cNvSpPr txBox="1"/>
              <p:nvPr/>
            </p:nvSpPr>
            <p:spPr>
              <a:xfrm>
                <a:off x="5069886" y="1309193"/>
                <a:ext cx="2052228" cy="448060"/>
              </a:xfrm>
              <a:prstGeom prst="rect">
                <a:avLst/>
              </a:prstGeom>
              <a:grpFill/>
            </p:spPr>
            <p:txBody>
              <a:bodyPr wrap="square">
                <a:normAutofit fontScale="77500" lnSpcReduction="20000"/>
              </a:bodyPr>
              <a:lstStyle/>
              <a:p>
                <a:pPr algn="ctr"/>
                <a:r>
                  <a:rPr lang="en-US" altLang="zh-CN" sz="1400" b="1">
                    <a:solidFill>
                      <a:schemeClr val="bg1"/>
                    </a:solidFill>
                    <a:cs typeface="+mn-ea"/>
                    <a:sym typeface="+mn-lt"/>
                  </a:rPr>
                  <a:t>CONTENT</a:t>
                </a:r>
                <a:endParaRPr lang="en-US" altLang="zh-CN" sz="1400" b="1">
                  <a:solidFill>
                    <a:schemeClr val="bg1"/>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261"/>
                                        </p:tgtEl>
                                        <p:attrNameLst>
                                          <p:attrName>style.visibility</p:attrName>
                                        </p:attrNameLst>
                                      </p:cBhvr>
                                      <p:to>
                                        <p:strVal val="visible"/>
                                      </p:to>
                                    </p:set>
                                    <p:anim calcmode="lin" valueType="num">
                                      <p:cBhvr additive="base">
                                        <p:cTn id="16" dur="500" fill="hold"/>
                                        <p:tgtEl>
                                          <p:spTgt spid="261"/>
                                        </p:tgtEl>
                                        <p:attrNameLst>
                                          <p:attrName>ppt_x</p:attrName>
                                        </p:attrNameLst>
                                      </p:cBhvr>
                                      <p:tavLst>
                                        <p:tav tm="0">
                                          <p:val>
                                            <p:strVal val="1+#ppt_w/2"/>
                                          </p:val>
                                        </p:tav>
                                        <p:tav tm="100000">
                                          <p:val>
                                            <p:strVal val="#ppt_x"/>
                                          </p:val>
                                        </p:tav>
                                      </p:tavLst>
                                    </p:anim>
                                    <p:anim calcmode="lin" valueType="num">
                                      <p:cBhvr additive="base">
                                        <p:cTn id="17" dur="500" fill="hold"/>
                                        <p:tgtEl>
                                          <p:spTgt spid="261"/>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262"/>
                                        </p:tgtEl>
                                        <p:attrNameLst>
                                          <p:attrName>style.visibility</p:attrName>
                                        </p:attrNameLst>
                                      </p:cBhvr>
                                      <p:to>
                                        <p:strVal val="visible"/>
                                      </p:to>
                                    </p:set>
                                    <p:anim calcmode="lin" valueType="num">
                                      <p:cBhvr additive="base">
                                        <p:cTn id="21" dur="500" fill="hold"/>
                                        <p:tgtEl>
                                          <p:spTgt spid="262"/>
                                        </p:tgtEl>
                                        <p:attrNameLst>
                                          <p:attrName>ppt_x</p:attrName>
                                        </p:attrNameLst>
                                      </p:cBhvr>
                                      <p:tavLst>
                                        <p:tav tm="0">
                                          <p:val>
                                            <p:strVal val="1+#ppt_w/2"/>
                                          </p:val>
                                        </p:tav>
                                        <p:tav tm="100000">
                                          <p:val>
                                            <p:strVal val="#ppt_x"/>
                                          </p:val>
                                        </p:tav>
                                      </p:tavLst>
                                    </p:anim>
                                    <p:anim calcmode="lin" valueType="num">
                                      <p:cBhvr additive="base">
                                        <p:cTn id="22" dur="500" fill="hold"/>
                                        <p:tgtEl>
                                          <p:spTgt spid="262"/>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nodeType="afterEffect">
                                  <p:stCondLst>
                                    <p:cond delay="0"/>
                                  </p:stCondLst>
                                  <p:childTnLst>
                                    <p:set>
                                      <p:cBhvr>
                                        <p:cTn id="25" dur="1" fill="hold">
                                          <p:stCondLst>
                                            <p:cond delay="0"/>
                                          </p:stCondLst>
                                        </p:cTn>
                                        <p:tgtEl>
                                          <p:spTgt spid="263"/>
                                        </p:tgtEl>
                                        <p:attrNameLst>
                                          <p:attrName>style.visibility</p:attrName>
                                        </p:attrNameLst>
                                      </p:cBhvr>
                                      <p:to>
                                        <p:strVal val="visible"/>
                                      </p:to>
                                    </p:set>
                                    <p:anim calcmode="lin" valueType="num">
                                      <p:cBhvr additive="base">
                                        <p:cTn id="26" dur="500" fill="hold"/>
                                        <p:tgtEl>
                                          <p:spTgt spid="263"/>
                                        </p:tgtEl>
                                        <p:attrNameLst>
                                          <p:attrName>ppt_x</p:attrName>
                                        </p:attrNameLst>
                                      </p:cBhvr>
                                      <p:tavLst>
                                        <p:tav tm="0">
                                          <p:val>
                                            <p:strVal val="1+#ppt_w/2"/>
                                          </p:val>
                                        </p:tav>
                                        <p:tav tm="100000">
                                          <p:val>
                                            <p:strVal val="#ppt_x"/>
                                          </p:val>
                                        </p:tav>
                                      </p:tavLst>
                                    </p:anim>
                                    <p:anim calcmode="lin" valueType="num">
                                      <p:cBhvr additive="base">
                                        <p:cTn id="27" dur="500" fill="hold"/>
                                        <p:tgtEl>
                                          <p:spTgt spid="263"/>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nodeType="afterEffect">
                                  <p:stCondLst>
                                    <p:cond delay="0"/>
                                  </p:stCondLst>
                                  <p:childTnLst>
                                    <p:set>
                                      <p:cBhvr>
                                        <p:cTn id="30" dur="1" fill="hold">
                                          <p:stCondLst>
                                            <p:cond delay="0"/>
                                          </p:stCondLst>
                                        </p:cTn>
                                        <p:tgtEl>
                                          <p:spTgt spid="264"/>
                                        </p:tgtEl>
                                        <p:attrNameLst>
                                          <p:attrName>style.visibility</p:attrName>
                                        </p:attrNameLst>
                                      </p:cBhvr>
                                      <p:to>
                                        <p:strVal val="visible"/>
                                      </p:to>
                                    </p:set>
                                    <p:anim calcmode="lin" valueType="num">
                                      <p:cBhvr additive="base">
                                        <p:cTn id="31" dur="500" fill="hold"/>
                                        <p:tgtEl>
                                          <p:spTgt spid="264"/>
                                        </p:tgtEl>
                                        <p:attrNameLst>
                                          <p:attrName>ppt_x</p:attrName>
                                        </p:attrNameLst>
                                      </p:cBhvr>
                                      <p:tavLst>
                                        <p:tav tm="0">
                                          <p:val>
                                            <p:strVal val="1+#ppt_w/2"/>
                                          </p:val>
                                        </p:tav>
                                        <p:tav tm="100000">
                                          <p:val>
                                            <p:strVal val="#ppt_x"/>
                                          </p:val>
                                        </p:tav>
                                      </p:tavLst>
                                    </p:anim>
                                    <p:anim calcmode="lin" valueType="num">
                                      <p:cBhvr additive="base">
                                        <p:cTn id="32"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0480" y="12700"/>
            <a:ext cx="9077325" cy="711200"/>
          </a:xfrm>
          <a:prstGeom prst="rect">
            <a:avLst/>
          </a:prstGeom>
        </p:spPr>
      </p:pic>
      <p:sp>
        <p:nvSpPr>
          <p:cNvPr id="53" name="文本框 52"/>
          <p:cNvSpPr txBox="1"/>
          <p:nvPr/>
        </p:nvSpPr>
        <p:spPr>
          <a:xfrm>
            <a:off x="649605" y="119380"/>
            <a:ext cx="1459865" cy="398780"/>
          </a:xfrm>
          <a:prstGeom prst="rect">
            <a:avLst/>
          </a:prstGeom>
          <a:noFill/>
        </p:spPr>
        <p:txBody>
          <a:bodyPr wrap="none" rtlCol="0">
            <a:spAutoFit/>
          </a:bodyPr>
          <a:p>
            <a:pPr algn="l"/>
            <a:r>
              <a:rPr lang="zh-CN" altLang="en-US" sz="2000" dirty="0">
                <a:solidFill>
                  <a:schemeClr val="accent1"/>
                </a:solidFill>
                <a:cs typeface="+mn-ea"/>
                <a:sym typeface="+mn-lt"/>
              </a:rPr>
              <a:t>UI界面良好</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pic>
        <p:nvPicPr>
          <p:cNvPr id="3" name="图片 2" descr="86AA613618D53C18268A065949DF11D2"/>
          <p:cNvPicPr>
            <a:picLocks noChangeAspect="1"/>
          </p:cNvPicPr>
          <p:nvPr/>
        </p:nvPicPr>
        <p:blipFill>
          <a:blip r:embed="rId2"/>
          <a:stretch>
            <a:fillRect/>
          </a:stretch>
        </p:blipFill>
        <p:spPr>
          <a:xfrm>
            <a:off x="649605" y="871220"/>
            <a:ext cx="7423785" cy="3513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3"/>
          <p:cNvGrpSpPr/>
          <p:nvPr/>
        </p:nvGrpSpPr>
        <p:grpSpPr>
          <a:xfrm>
            <a:off x="5469726" y="1835259"/>
            <a:ext cx="4332585" cy="830998"/>
            <a:chOff x="7487642" y="1778876"/>
            <a:chExt cx="6443760" cy="1235925"/>
          </a:xfrm>
        </p:grpSpPr>
        <p:sp>
          <p:nvSpPr>
            <p:cNvPr id="45" name="TextBox 28"/>
            <p:cNvSpPr txBox="1"/>
            <p:nvPr/>
          </p:nvSpPr>
          <p:spPr>
            <a:xfrm>
              <a:off x="7487642" y="1778876"/>
              <a:ext cx="906916" cy="1235925"/>
            </a:xfrm>
            <a:prstGeom prst="rect">
              <a:avLst/>
            </a:prstGeom>
            <a:noFill/>
          </p:spPr>
          <p:txBody>
            <a:bodyPr wrap="none">
              <a:normAutofit/>
            </a:bodyPr>
            <a:lstStyle/>
            <a:p>
              <a:r>
                <a:rPr lang="en-US" sz="4400">
                  <a:solidFill>
                    <a:schemeClr val="accent2"/>
                  </a:solidFill>
                  <a:cs typeface="+mn-ea"/>
                  <a:sym typeface="+mn-lt"/>
                </a:rPr>
                <a:t>06</a:t>
              </a:r>
              <a:endParaRPr lang="en-US" sz="4400">
                <a:solidFill>
                  <a:schemeClr val="accent2"/>
                </a:solidFill>
                <a:cs typeface="+mn-ea"/>
                <a:sym typeface="+mn-lt"/>
              </a:endParaRPr>
            </a:p>
          </p:txBody>
        </p:sp>
        <p:grpSp>
          <p:nvGrpSpPr>
            <p:cNvPr id="46" name="Group 29"/>
            <p:cNvGrpSpPr/>
            <p:nvPr/>
          </p:nvGrpSpPr>
          <p:grpSpPr>
            <a:xfrm>
              <a:off x="8525533" y="2052755"/>
              <a:ext cx="5405869" cy="632416"/>
              <a:chOff x="8025610" y="4185962"/>
              <a:chExt cx="5405869" cy="632416"/>
            </a:xfrm>
          </p:grpSpPr>
          <p:sp>
            <p:nvSpPr>
              <p:cNvPr id="47" name="TextBox 30"/>
              <p:cNvSpPr txBox="1"/>
              <p:nvPr/>
            </p:nvSpPr>
            <p:spPr>
              <a:xfrm>
                <a:off x="8116274" y="4185962"/>
                <a:ext cx="5315205" cy="411768"/>
              </a:xfrm>
              <a:prstGeom prst="rect">
                <a:avLst/>
              </a:prstGeom>
              <a:noFill/>
            </p:spPr>
            <p:txBody>
              <a:bodyPr wrap="none">
                <a:noAutofit/>
              </a:bodyPr>
              <a:lstStyle/>
              <a:p>
                <a:pPr algn="l"/>
                <a:r>
                  <a:rPr lang="zh-CN" altLang="en-US" sz="1600">
                    <a:solidFill>
                      <a:schemeClr val="accent2"/>
                    </a:solidFill>
                    <a:cs typeface="+mn-ea"/>
                    <a:sym typeface="+mn-lt"/>
                  </a:rPr>
                  <a:t>良好的交互性，功能全面</a:t>
                </a:r>
                <a:endParaRPr lang="zh-CN" altLang="en-US" sz="1600">
                  <a:solidFill>
                    <a:schemeClr val="accent2"/>
                  </a:solidFill>
                  <a:cs typeface="+mn-ea"/>
                  <a:sym typeface="+mn-lt"/>
                </a:endParaRPr>
              </a:p>
            </p:txBody>
          </p:sp>
          <p:sp>
            <p:nvSpPr>
              <p:cNvPr id="48" name="Rectangle 31"/>
              <p:cNvSpPr/>
              <p:nvPr/>
            </p:nvSpPr>
            <p:spPr>
              <a:xfrm>
                <a:off x="8025610" y="4200416"/>
                <a:ext cx="3552101" cy="617962"/>
              </a:xfrm>
              <a:prstGeom prst="rect">
                <a:avLst/>
              </a:prstGeom>
            </p:spPr>
            <p:txBody>
              <a:bodyPr wrap="square">
                <a:normAutofit/>
              </a:bodyPr>
              <a:lstStyle/>
              <a:p>
                <a:pPr>
                  <a:lnSpc>
                    <a:spcPct val="120000"/>
                  </a:lnSpc>
                </a:pPr>
                <a:endParaRPr lang="zh-CN" altLang="en-US" sz="1000">
                  <a:cs typeface="+mn-ea"/>
                  <a:sym typeface="+mn-lt"/>
                </a:endParaRPr>
              </a:p>
            </p:txBody>
          </p:sp>
        </p:grpSp>
      </p:grpSp>
      <p:grpSp>
        <p:nvGrpSpPr>
          <p:cNvPr id="11" name="Group 4"/>
          <p:cNvGrpSpPr/>
          <p:nvPr/>
        </p:nvGrpSpPr>
        <p:grpSpPr>
          <a:xfrm>
            <a:off x="343537" y="1663341"/>
            <a:ext cx="4593845" cy="990165"/>
            <a:chOff x="719668" y="2649589"/>
            <a:chExt cx="6125125" cy="1320219"/>
          </a:xfrm>
        </p:grpSpPr>
        <p:sp>
          <p:nvSpPr>
            <p:cNvPr id="12" name="Rectangle 53"/>
            <p:cNvSpPr/>
            <p:nvPr/>
          </p:nvSpPr>
          <p:spPr>
            <a:xfrm>
              <a:off x="719668" y="2868294"/>
              <a:ext cx="5465015" cy="882810"/>
            </a:xfrm>
            <a:prstGeom prst="rect">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Oval 55"/>
            <p:cNvSpPr/>
            <p:nvPr/>
          </p:nvSpPr>
          <p:spPr>
            <a:xfrm>
              <a:off x="5524574" y="2649589"/>
              <a:ext cx="1320219" cy="1320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4" name="Oval 56"/>
            <p:cNvSpPr/>
            <p:nvPr/>
          </p:nvSpPr>
          <p:spPr>
            <a:xfrm>
              <a:off x="5639138" y="2764153"/>
              <a:ext cx="1091090" cy="10910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5" name="Group 5"/>
            <p:cNvGrpSpPr/>
            <p:nvPr/>
          </p:nvGrpSpPr>
          <p:grpSpPr>
            <a:xfrm>
              <a:off x="6041654" y="3101203"/>
              <a:ext cx="286060" cy="416993"/>
              <a:chOff x="5441157" y="4440238"/>
              <a:chExt cx="319088" cy="465138"/>
            </a:xfrm>
            <a:solidFill>
              <a:schemeClr val="accent2"/>
            </a:solidFill>
          </p:grpSpPr>
          <p:sp>
            <p:nvSpPr>
              <p:cNvPr id="17" name="Freeform: Shape 50"/>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18" name="Freeform: Shape 51"/>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19" name="Freeform: Shape 52"/>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grpSp>
        <p:sp>
          <p:nvSpPr>
            <p:cNvPr id="16" name="Rectangle 19"/>
            <p:cNvSpPr/>
            <p:nvPr/>
          </p:nvSpPr>
          <p:spPr>
            <a:xfrm>
              <a:off x="901503" y="3046022"/>
              <a:ext cx="3215792" cy="430887"/>
            </a:xfrm>
            <a:prstGeom prst="rect">
              <a:avLst/>
            </a:prstGeom>
          </p:spPr>
          <p:txBody>
            <a:bodyPr wrap="square">
              <a:normAutofit/>
            </a:bodyPr>
            <a:lstStyle/>
            <a:p>
              <a:pPr>
                <a:lnSpc>
                  <a:spcPct val="120000"/>
                </a:lnSpc>
              </a:pPr>
              <a:endParaRPr lang="zh-CN" altLang="en-US" sz="1100">
                <a:solidFill>
                  <a:schemeClr val="bg1"/>
                </a:solidFill>
                <a:cs typeface="+mn-ea"/>
                <a:sym typeface="+mn-lt"/>
              </a:endParaRPr>
            </a:p>
          </p:txBody>
        </p:sp>
      </p:grpSp>
      <p:pic>
        <p:nvPicPr>
          <p:cNvPr id="56" name="图片 55"/>
          <p:cNvPicPr>
            <a:picLocks noChangeAspect="1"/>
          </p:cNvPicPr>
          <p:nvPr/>
        </p:nvPicPr>
        <p:blipFill>
          <a:blip r:embed="rId1"/>
          <a:stretch>
            <a:fillRect/>
          </a:stretch>
        </p:blipFill>
        <p:spPr>
          <a:xfrm>
            <a:off x="30480" y="12700"/>
            <a:ext cx="9077325" cy="711200"/>
          </a:xfrm>
          <a:prstGeom prst="rect">
            <a:avLst/>
          </a:prstGeom>
        </p:spPr>
      </p:pic>
      <p:sp>
        <p:nvSpPr>
          <p:cNvPr id="2" name="文本框 1"/>
          <p:cNvSpPr txBox="1"/>
          <p:nvPr/>
        </p:nvSpPr>
        <p:spPr>
          <a:xfrm>
            <a:off x="649605" y="119380"/>
            <a:ext cx="2214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软件功能效果展示</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0480" y="12700"/>
            <a:ext cx="9077325" cy="711200"/>
          </a:xfrm>
          <a:prstGeom prst="rect">
            <a:avLst/>
          </a:prstGeom>
        </p:spPr>
      </p:pic>
      <p:sp>
        <p:nvSpPr>
          <p:cNvPr id="53" name="文本框 52"/>
          <p:cNvSpPr txBox="1"/>
          <p:nvPr/>
        </p:nvSpPr>
        <p:spPr>
          <a:xfrm>
            <a:off x="649605" y="119380"/>
            <a:ext cx="2976880" cy="398780"/>
          </a:xfrm>
          <a:prstGeom prst="rect">
            <a:avLst/>
          </a:prstGeom>
          <a:noFill/>
        </p:spPr>
        <p:txBody>
          <a:bodyPr wrap="none" rtlCol="0">
            <a:spAutoFit/>
          </a:bodyPr>
          <a:p>
            <a:pPr algn="l"/>
            <a:r>
              <a:rPr lang="zh-CN" altLang="en-US" sz="2000" dirty="0" smtClean="0">
                <a:solidFill>
                  <a:schemeClr val="tx1"/>
                </a:solidFill>
                <a:latin typeface="微软雅黑" panose="020B0503020204020204" pitchFamily="34" charset="-122"/>
                <a:ea typeface="微软雅黑" panose="020B0503020204020204" pitchFamily="34" charset="-122"/>
              </a:rPr>
              <a:t>良好的交互性、功能全面</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pic>
        <p:nvPicPr>
          <p:cNvPr id="3" name="日志">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658495" y="742950"/>
            <a:ext cx="7827010" cy="365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endCondLst>
                    <p:cond evt="onNext">
                      <p:tgtEl>
                        <p:sldTgt/>
                      </p:tgtEl>
                    </p:cond>
                    <p:cond evt="onPrev">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3"/>
          <p:cNvGrpSpPr/>
          <p:nvPr/>
        </p:nvGrpSpPr>
        <p:grpSpPr>
          <a:xfrm>
            <a:off x="5469726" y="1835259"/>
            <a:ext cx="4332585" cy="830998"/>
            <a:chOff x="7487642" y="1778876"/>
            <a:chExt cx="6443760" cy="1235925"/>
          </a:xfrm>
        </p:grpSpPr>
        <p:sp>
          <p:nvSpPr>
            <p:cNvPr id="45" name="TextBox 28"/>
            <p:cNvSpPr txBox="1"/>
            <p:nvPr/>
          </p:nvSpPr>
          <p:spPr>
            <a:xfrm>
              <a:off x="7487642" y="1778876"/>
              <a:ext cx="906916" cy="1235925"/>
            </a:xfrm>
            <a:prstGeom prst="rect">
              <a:avLst/>
            </a:prstGeom>
            <a:noFill/>
          </p:spPr>
          <p:txBody>
            <a:bodyPr wrap="none">
              <a:normAutofit/>
            </a:bodyPr>
            <a:lstStyle/>
            <a:p>
              <a:r>
                <a:rPr lang="zh-CN" altLang="en-US" sz="4400">
                  <a:solidFill>
                    <a:schemeClr val="accent2"/>
                  </a:solidFill>
                  <a:cs typeface="+mn-ea"/>
                  <a:sym typeface="+mn-lt"/>
                </a:rPr>
                <a:t>附</a:t>
              </a:r>
              <a:endParaRPr lang="zh-CN" altLang="en-US" sz="4400">
                <a:solidFill>
                  <a:schemeClr val="accent2"/>
                </a:solidFill>
                <a:cs typeface="+mn-ea"/>
                <a:sym typeface="+mn-lt"/>
              </a:endParaRPr>
            </a:p>
          </p:txBody>
        </p:sp>
        <p:grpSp>
          <p:nvGrpSpPr>
            <p:cNvPr id="46" name="Group 29"/>
            <p:cNvGrpSpPr/>
            <p:nvPr/>
          </p:nvGrpSpPr>
          <p:grpSpPr>
            <a:xfrm>
              <a:off x="8514200" y="2052755"/>
              <a:ext cx="5417202" cy="636194"/>
              <a:chOff x="8014277" y="4185962"/>
              <a:chExt cx="5417202" cy="636194"/>
            </a:xfrm>
          </p:grpSpPr>
          <p:sp>
            <p:nvSpPr>
              <p:cNvPr id="47" name="TextBox 30"/>
              <p:cNvSpPr txBox="1"/>
              <p:nvPr/>
            </p:nvSpPr>
            <p:spPr>
              <a:xfrm>
                <a:off x="8116274" y="4185962"/>
                <a:ext cx="5315205" cy="411768"/>
              </a:xfrm>
              <a:prstGeom prst="rect">
                <a:avLst/>
              </a:prstGeom>
              <a:noFill/>
            </p:spPr>
            <p:txBody>
              <a:bodyPr wrap="none">
                <a:noAutofit/>
              </a:bodyPr>
              <a:lstStyle/>
              <a:p>
                <a:pPr algn="l"/>
                <a:r>
                  <a:rPr lang="zh-CN" altLang="en-US" sz="1600">
                    <a:solidFill>
                      <a:schemeClr val="accent2"/>
                    </a:solidFill>
                    <a:cs typeface="+mn-ea"/>
                    <a:sym typeface="+mn-lt"/>
                  </a:rPr>
                  <a:t>移动端文件同步</a:t>
                </a:r>
                <a:endParaRPr lang="zh-CN" altLang="en-US" sz="1600">
                  <a:solidFill>
                    <a:schemeClr val="accent2"/>
                  </a:solidFill>
                  <a:cs typeface="+mn-ea"/>
                  <a:sym typeface="+mn-lt"/>
                </a:endParaRPr>
              </a:p>
            </p:txBody>
          </p:sp>
          <p:sp>
            <p:nvSpPr>
              <p:cNvPr id="48" name="Rectangle 31"/>
              <p:cNvSpPr/>
              <p:nvPr/>
            </p:nvSpPr>
            <p:spPr>
              <a:xfrm>
                <a:off x="8014277" y="4204194"/>
                <a:ext cx="3552101" cy="617962"/>
              </a:xfrm>
              <a:prstGeom prst="rect">
                <a:avLst/>
              </a:prstGeom>
            </p:spPr>
            <p:txBody>
              <a:bodyPr wrap="square">
                <a:normAutofit/>
              </a:bodyPr>
              <a:lstStyle/>
              <a:p>
                <a:pPr>
                  <a:lnSpc>
                    <a:spcPct val="120000"/>
                  </a:lnSpc>
                </a:pPr>
                <a:endParaRPr lang="zh-CN" altLang="en-US" sz="1000">
                  <a:cs typeface="+mn-ea"/>
                  <a:sym typeface="+mn-lt"/>
                </a:endParaRPr>
              </a:p>
            </p:txBody>
          </p:sp>
        </p:grpSp>
      </p:grpSp>
      <p:grpSp>
        <p:nvGrpSpPr>
          <p:cNvPr id="11" name="Group 4"/>
          <p:cNvGrpSpPr/>
          <p:nvPr/>
        </p:nvGrpSpPr>
        <p:grpSpPr>
          <a:xfrm>
            <a:off x="343537" y="1663341"/>
            <a:ext cx="4593845" cy="990165"/>
            <a:chOff x="719668" y="2649589"/>
            <a:chExt cx="6125125" cy="1320219"/>
          </a:xfrm>
        </p:grpSpPr>
        <p:sp>
          <p:nvSpPr>
            <p:cNvPr id="12" name="Rectangle 53"/>
            <p:cNvSpPr/>
            <p:nvPr/>
          </p:nvSpPr>
          <p:spPr>
            <a:xfrm>
              <a:off x="719668" y="2868294"/>
              <a:ext cx="5465015" cy="882810"/>
            </a:xfrm>
            <a:prstGeom prst="rect">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Oval 55"/>
            <p:cNvSpPr/>
            <p:nvPr/>
          </p:nvSpPr>
          <p:spPr>
            <a:xfrm>
              <a:off x="5524574" y="2649589"/>
              <a:ext cx="1320219" cy="1320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4" name="Oval 56"/>
            <p:cNvSpPr/>
            <p:nvPr/>
          </p:nvSpPr>
          <p:spPr>
            <a:xfrm>
              <a:off x="5639138" y="2764153"/>
              <a:ext cx="1091090" cy="10910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5" name="Group 5"/>
            <p:cNvGrpSpPr/>
            <p:nvPr/>
          </p:nvGrpSpPr>
          <p:grpSpPr>
            <a:xfrm>
              <a:off x="6041654" y="3101203"/>
              <a:ext cx="286060" cy="416993"/>
              <a:chOff x="5441157" y="4440238"/>
              <a:chExt cx="319088" cy="465138"/>
            </a:xfrm>
            <a:solidFill>
              <a:schemeClr val="accent2"/>
            </a:solidFill>
          </p:grpSpPr>
          <p:sp>
            <p:nvSpPr>
              <p:cNvPr id="17" name="Freeform: Shape 50"/>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18" name="Freeform: Shape 51"/>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19" name="Freeform: Shape 52"/>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grpSp>
        <p:sp>
          <p:nvSpPr>
            <p:cNvPr id="16" name="Rectangle 19"/>
            <p:cNvSpPr/>
            <p:nvPr/>
          </p:nvSpPr>
          <p:spPr>
            <a:xfrm>
              <a:off x="901503" y="3046022"/>
              <a:ext cx="3215792" cy="430887"/>
            </a:xfrm>
            <a:prstGeom prst="rect">
              <a:avLst/>
            </a:prstGeom>
          </p:spPr>
          <p:txBody>
            <a:bodyPr wrap="square">
              <a:normAutofit/>
            </a:bodyPr>
            <a:lstStyle/>
            <a:p>
              <a:pPr>
                <a:lnSpc>
                  <a:spcPct val="120000"/>
                </a:lnSpc>
              </a:pPr>
              <a:endParaRPr lang="zh-CN" altLang="en-US" sz="1100">
                <a:solidFill>
                  <a:schemeClr val="bg1"/>
                </a:solidFill>
                <a:cs typeface="+mn-ea"/>
                <a:sym typeface="+mn-lt"/>
              </a:endParaRPr>
            </a:p>
          </p:txBody>
        </p:sp>
      </p:grpSp>
      <p:pic>
        <p:nvPicPr>
          <p:cNvPr id="56" name="图片 55"/>
          <p:cNvPicPr>
            <a:picLocks noChangeAspect="1"/>
          </p:cNvPicPr>
          <p:nvPr/>
        </p:nvPicPr>
        <p:blipFill>
          <a:blip r:embed="rId1"/>
          <a:stretch>
            <a:fillRect/>
          </a:stretch>
        </p:blipFill>
        <p:spPr>
          <a:xfrm>
            <a:off x="30480" y="12700"/>
            <a:ext cx="9077325" cy="711200"/>
          </a:xfrm>
          <a:prstGeom prst="rect">
            <a:avLst/>
          </a:prstGeom>
        </p:spPr>
      </p:pic>
      <p:sp>
        <p:nvSpPr>
          <p:cNvPr id="2" name="文本框 1"/>
          <p:cNvSpPr txBox="1"/>
          <p:nvPr/>
        </p:nvSpPr>
        <p:spPr>
          <a:xfrm>
            <a:off x="649605" y="119380"/>
            <a:ext cx="2214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软件功能效果展示</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0480" y="12700"/>
            <a:ext cx="9077325" cy="711200"/>
          </a:xfrm>
          <a:prstGeom prst="rect">
            <a:avLst/>
          </a:prstGeom>
        </p:spPr>
      </p:pic>
      <p:sp>
        <p:nvSpPr>
          <p:cNvPr id="53" name="文本框 52"/>
          <p:cNvSpPr txBox="1"/>
          <p:nvPr/>
        </p:nvSpPr>
        <p:spPr>
          <a:xfrm>
            <a:off x="649605" y="119380"/>
            <a:ext cx="1452880" cy="398780"/>
          </a:xfrm>
          <a:prstGeom prst="rect">
            <a:avLst/>
          </a:prstGeom>
          <a:noFill/>
        </p:spPr>
        <p:txBody>
          <a:bodyPr wrap="none" rtlCol="0">
            <a:spAutoFit/>
          </a:bodyPr>
          <a:p>
            <a:pPr algn="l"/>
            <a:r>
              <a:rPr lang="zh-CN" altLang="en-US" sz="2000" dirty="0" smtClean="0">
                <a:solidFill>
                  <a:schemeClr val="tx1"/>
                </a:solidFill>
                <a:latin typeface="微软雅黑" panose="020B0503020204020204" pitchFamily="34" charset="-122"/>
                <a:ea typeface="微软雅黑" panose="020B0503020204020204" pitchFamily="34" charset="-122"/>
              </a:rPr>
              <a:t>移动端同步</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pic>
        <p:nvPicPr>
          <p:cNvPr id="2" name="手机同步">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658495" y="742950"/>
            <a:ext cx="7827010" cy="365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endCondLst>
                    <p:cond evt="onNext">
                      <p:tgtEl>
                        <p:sldTgt/>
                      </p:tgtEl>
                    </p:cond>
                    <p:cond evt="onPrev">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66202" y="0"/>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2014220" y="1790700"/>
            <a:ext cx="5606415" cy="156210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TextBox 48"/>
          <p:cNvSpPr txBox="1"/>
          <p:nvPr/>
        </p:nvSpPr>
        <p:spPr>
          <a:xfrm>
            <a:off x="2853690" y="2002790"/>
            <a:ext cx="4374515" cy="830580"/>
          </a:xfrm>
          <a:prstGeom prst="rect">
            <a:avLst/>
          </a:prstGeom>
          <a:noFill/>
        </p:spPr>
        <p:txBody>
          <a:bodyPr wrap="square" lIns="0" tIns="0" rIns="0" bIns="0" rtlCol="0">
            <a:spAutoFit/>
          </a:bodyPr>
          <a:lstStyle/>
          <a:p>
            <a:r>
              <a:rPr lang="zh-CN" altLang="en-GB" sz="5400" dirty="0">
                <a:solidFill>
                  <a:schemeClr val="bg1"/>
                </a:solidFill>
                <a:cs typeface="+mn-ea"/>
                <a:sym typeface="+mn-lt"/>
              </a:rPr>
              <a:t>重要算法讲解</a:t>
            </a:r>
            <a:endParaRPr lang="zh-CN" altLang="en-GB" sz="5400" dirty="0">
              <a:solidFill>
                <a:schemeClr val="bg1"/>
              </a:solidFill>
              <a:cs typeface="+mn-ea"/>
              <a:sym typeface="+mn-lt"/>
            </a:endParaRPr>
          </a:p>
        </p:txBody>
      </p:sp>
      <p:sp>
        <p:nvSpPr>
          <p:cNvPr id="32" name="TextBox 48"/>
          <p:cNvSpPr txBox="1"/>
          <p:nvPr/>
        </p:nvSpPr>
        <p:spPr>
          <a:xfrm>
            <a:off x="3855085" y="165735"/>
            <a:ext cx="2829560" cy="1477010"/>
          </a:xfrm>
          <a:prstGeom prst="rect">
            <a:avLst/>
          </a:prstGeom>
          <a:noFill/>
        </p:spPr>
        <p:txBody>
          <a:bodyPr wrap="square" lIns="0" tIns="0" rIns="0" bIns="0" rtlCol="0">
            <a:spAutoFit/>
          </a:bodyPr>
          <a:lstStyle/>
          <a:p>
            <a:r>
              <a:rPr lang="en-US" altLang="zh-CN" sz="9600" dirty="0">
                <a:solidFill>
                  <a:schemeClr val="bg1"/>
                </a:solidFill>
                <a:cs typeface="+mn-ea"/>
                <a:sym typeface="+mn-lt"/>
              </a:rPr>
              <a:t>03</a:t>
            </a:r>
            <a:endParaRPr lang="en-GB" altLang="zh-CN" sz="9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32"/>
                                        </p:tgtEl>
                                        <p:attrNameLst>
                                          <p:attrName>style.visibility</p:attrName>
                                        </p:attrNameLst>
                                      </p:cBhvr>
                                      <p:to>
                                        <p:strVal val="visible"/>
                                      </p:to>
                                    </p:set>
                                    <p:animEffect transition="in" filter="wipe(left)">
                                      <p:cBhvr>
                                        <p:cTn id="16" dur="200"/>
                                        <p:tgtEl>
                                          <p:spTgt spid="32"/>
                                        </p:tgtEl>
                                      </p:cBhvr>
                                    </p:animEffect>
                                  </p:childTnLst>
                                </p:cTn>
                              </p:par>
                            </p:childTnLst>
                          </p:cTn>
                        </p:par>
                        <p:par>
                          <p:cTn id="17" fill="hold">
                            <p:stCondLst>
                              <p:cond delay="76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30"/>
                                        </p:tgtEl>
                                        <p:attrNameLst>
                                          <p:attrName>style.visibility</p:attrName>
                                        </p:attrNameLst>
                                      </p:cBhvr>
                                      <p:to>
                                        <p:strVal val="visible"/>
                                      </p:to>
                                    </p:set>
                                    <p:animEffect transition="in" filter="wipe(left)">
                                      <p:cBhvr>
                                        <p:cTn id="20" dur="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ldLvl="0" animBg="1"/>
      <p:bldP spid="30"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3815" y="22860"/>
            <a:ext cx="5601970" cy="4569460"/>
            <a:chOff x="2759" y="24"/>
            <a:chExt cx="8822" cy="7196"/>
          </a:xfrm>
        </p:grpSpPr>
        <p:grpSp>
          <p:nvGrpSpPr>
            <p:cNvPr id="3" name="79790c64-9983-43f6-a83d-911277842dbb"/>
            <p:cNvGrpSpPr>
              <a:grpSpLocks noChangeAspect="1"/>
            </p:cNvGrpSpPr>
            <p:nvPr/>
          </p:nvGrpSpPr>
          <p:grpSpPr>
            <a:xfrm>
              <a:off x="2759" y="24"/>
              <a:ext cx="8823" cy="7197"/>
              <a:chOff x="2360935" y="4"/>
              <a:chExt cx="7470132" cy="6093295"/>
            </a:xfrm>
          </p:grpSpPr>
          <p:sp>
            <p:nvSpPr>
              <p:cNvPr id="4" name="Rectangle: Top Corners Snipped 1"/>
              <p:cNvSpPr/>
              <p:nvPr/>
            </p:nvSpPr>
            <p:spPr>
              <a:xfrm rot="10800000">
                <a:off x="3354097" y="4"/>
                <a:ext cx="5483819" cy="5007429"/>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5" name="Group 7"/>
              <p:cNvGrpSpPr/>
              <p:nvPr/>
            </p:nvGrpSpPr>
            <p:grpSpPr>
              <a:xfrm>
                <a:off x="5478193" y="3342445"/>
                <a:ext cx="936299" cy="936299"/>
                <a:chOff x="11609634" y="1356959"/>
                <a:chExt cx="287091" cy="287091"/>
              </a:xfrm>
              <a:solidFill>
                <a:schemeClr val="bg1"/>
              </a:solidFill>
            </p:grpSpPr>
            <p:sp>
              <p:nvSpPr>
                <p:cNvPr id="16" name="Freeform: Shape 8"/>
                <p:cNvSpPr/>
                <p:nvPr/>
              </p:nvSpPr>
              <p:spPr bwMode="auto">
                <a:xfrm>
                  <a:off x="11609634" y="1356959"/>
                  <a:ext cx="287091" cy="287091"/>
                </a:xfrm>
                <a:custGeom>
                  <a:avLst/>
                  <a:gdLst>
                    <a:gd name="T0" fmla="*/ 652 w 932"/>
                    <a:gd name="T1" fmla="*/ 901 h 932"/>
                    <a:gd name="T2" fmla="*/ 901 w 932"/>
                    <a:gd name="T3" fmla="*/ 808 h 932"/>
                    <a:gd name="T4" fmla="*/ 31 w 932"/>
                    <a:gd name="T5" fmla="*/ 808 h 932"/>
                    <a:gd name="T6" fmla="*/ 279 w 932"/>
                    <a:gd name="T7" fmla="*/ 901 h 932"/>
                    <a:gd name="T8" fmla="*/ 31 w 932"/>
                    <a:gd name="T9" fmla="*/ 808 h 932"/>
                    <a:gd name="T10" fmla="*/ 279 w 932"/>
                    <a:gd name="T11" fmla="*/ 31 h 932"/>
                    <a:gd name="T12" fmla="*/ 31 w 932"/>
                    <a:gd name="T13" fmla="*/ 124 h 932"/>
                    <a:gd name="T14" fmla="*/ 901 w 932"/>
                    <a:gd name="T15" fmla="*/ 124 h 932"/>
                    <a:gd name="T16" fmla="*/ 652 w 932"/>
                    <a:gd name="T17" fmla="*/ 31 h 932"/>
                    <a:gd name="T18" fmla="*/ 901 w 932"/>
                    <a:gd name="T19" fmla="*/ 124 h 932"/>
                    <a:gd name="T20" fmla="*/ 310 w 932"/>
                    <a:gd name="T21" fmla="*/ 31 h 932"/>
                    <a:gd name="T22" fmla="*/ 621 w 932"/>
                    <a:gd name="T23" fmla="*/ 124 h 932"/>
                    <a:gd name="T24" fmla="*/ 31 w 932"/>
                    <a:gd name="T25" fmla="*/ 777 h 932"/>
                    <a:gd name="T26" fmla="*/ 901 w 932"/>
                    <a:gd name="T27" fmla="*/ 155 h 932"/>
                    <a:gd name="T28" fmla="*/ 31 w 932"/>
                    <a:gd name="T29" fmla="*/ 777 h 932"/>
                    <a:gd name="T30" fmla="*/ 621 w 932"/>
                    <a:gd name="T31" fmla="*/ 901 h 932"/>
                    <a:gd name="T32" fmla="*/ 310 w 932"/>
                    <a:gd name="T33" fmla="*/ 808 h 932"/>
                    <a:gd name="T34" fmla="*/ 916 w 932"/>
                    <a:gd name="T35" fmla="*/ 0 h 932"/>
                    <a:gd name="T36" fmla="*/ 12 w 932"/>
                    <a:gd name="T37" fmla="*/ 0 h 932"/>
                    <a:gd name="T38" fmla="*/ 7 w 932"/>
                    <a:gd name="T39" fmla="*/ 2 h 932"/>
                    <a:gd name="T40" fmla="*/ 2 w 932"/>
                    <a:gd name="T41" fmla="*/ 7 h 932"/>
                    <a:gd name="T42" fmla="*/ 0 w 932"/>
                    <a:gd name="T43" fmla="*/ 12 h 932"/>
                    <a:gd name="T44" fmla="*/ 0 w 932"/>
                    <a:gd name="T45" fmla="*/ 139 h 932"/>
                    <a:gd name="T46" fmla="*/ 0 w 932"/>
                    <a:gd name="T47" fmla="*/ 917 h 932"/>
                    <a:gd name="T48" fmla="*/ 1 w 932"/>
                    <a:gd name="T49" fmla="*/ 922 h 932"/>
                    <a:gd name="T50" fmla="*/ 4 w 932"/>
                    <a:gd name="T51" fmla="*/ 928 h 932"/>
                    <a:gd name="T52" fmla="*/ 9 w 932"/>
                    <a:gd name="T53" fmla="*/ 931 h 932"/>
                    <a:gd name="T54" fmla="*/ 15 w 932"/>
                    <a:gd name="T55" fmla="*/ 932 h 932"/>
                    <a:gd name="T56" fmla="*/ 920 w 932"/>
                    <a:gd name="T57" fmla="*/ 932 h 932"/>
                    <a:gd name="T58" fmla="*/ 925 w 932"/>
                    <a:gd name="T59" fmla="*/ 929 h 932"/>
                    <a:gd name="T60" fmla="*/ 930 w 932"/>
                    <a:gd name="T61" fmla="*/ 926 h 932"/>
                    <a:gd name="T62" fmla="*/ 932 w 932"/>
                    <a:gd name="T63" fmla="*/ 920 h 932"/>
                    <a:gd name="T64" fmla="*/ 932 w 932"/>
                    <a:gd name="T65" fmla="*/ 792 h 932"/>
                    <a:gd name="T66" fmla="*/ 932 w 932"/>
                    <a:gd name="T67" fmla="*/ 16 h 932"/>
                    <a:gd name="T68" fmla="*/ 931 w 932"/>
                    <a:gd name="T69" fmla="*/ 9 h 932"/>
                    <a:gd name="T70" fmla="*/ 928 w 932"/>
                    <a:gd name="T71" fmla="*/ 5 h 932"/>
                    <a:gd name="T72" fmla="*/ 922 w 932"/>
                    <a:gd name="T73" fmla="*/ 1 h 932"/>
                    <a:gd name="T74" fmla="*/ 916 w 932"/>
                    <a:gd name="T75"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2" h="932">
                      <a:moveTo>
                        <a:pt x="901" y="901"/>
                      </a:moveTo>
                      <a:lnTo>
                        <a:pt x="652" y="901"/>
                      </a:lnTo>
                      <a:lnTo>
                        <a:pt x="652" y="808"/>
                      </a:lnTo>
                      <a:lnTo>
                        <a:pt x="901" y="808"/>
                      </a:lnTo>
                      <a:lnTo>
                        <a:pt x="901" y="901"/>
                      </a:lnTo>
                      <a:close/>
                      <a:moveTo>
                        <a:pt x="31" y="808"/>
                      </a:moveTo>
                      <a:lnTo>
                        <a:pt x="279" y="808"/>
                      </a:lnTo>
                      <a:lnTo>
                        <a:pt x="279" y="901"/>
                      </a:lnTo>
                      <a:lnTo>
                        <a:pt x="31" y="901"/>
                      </a:lnTo>
                      <a:lnTo>
                        <a:pt x="31" y="808"/>
                      </a:lnTo>
                      <a:close/>
                      <a:moveTo>
                        <a:pt x="31" y="31"/>
                      </a:moveTo>
                      <a:lnTo>
                        <a:pt x="279" y="31"/>
                      </a:lnTo>
                      <a:lnTo>
                        <a:pt x="279" y="124"/>
                      </a:lnTo>
                      <a:lnTo>
                        <a:pt x="31" y="124"/>
                      </a:lnTo>
                      <a:lnTo>
                        <a:pt x="31" y="31"/>
                      </a:lnTo>
                      <a:close/>
                      <a:moveTo>
                        <a:pt x="901" y="124"/>
                      </a:moveTo>
                      <a:lnTo>
                        <a:pt x="652" y="124"/>
                      </a:lnTo>
                      <a:lnTo>
                        <a:pt x="652" y="31"/>
                      </a:lnTo>
                      <a:lnTo>
                        <a:pt x="901" y="31"/>
                      </a:lnTo>
                      <a:lnTo>
                        <a:pt x="901" y="124"/>
                      </a:lnTo>
                      <a:close/>
                      <a:moveTo>
                        <a:pt x="310" y="124"/>
                      </a:moveTo>
                      <a:lnTo>
                        <a:pt x="310" y="31"/>
                      </a:lnTo>
                      <a:lnTo>
                        <a:pt x="621" y="31"/>
                      </a:lnTo>
                      <a:lnTo>
                        <a:pt x="621" y="124"/>
                      </a:lnTo>
                      <a:lnTo>
                        <a:pt x="310" y="124"/>
                      </a:lnTo>
                      <a:close/>
                      <a:moveTo>
                        <a:pt x="31" y="777"/>
                      </a:moveTo>
                      <a:lnTo>
                        <a:pt x="31" y="155"/>
                      </a:lnTo>
                      <a:lnTo>
                        <a:pt x="901" y="155"/>
                      </a:lnTo>
                      <a:lnTo>
                        <a:pt x="901" y="777"/>
                      </a:lnTo>
                      <a:lnTo>
                        <a:pt x="31" y="777"/>
                      </a:lnTo>
                      <a:close/>
                      <a:moveTo>
                        <a:pt x="621" y="808"/>
                      </a:moveTo>
                      <a:lnTo>
                        <a:pt x="621" y="901"/>
                      </a:lnTo>
                      <a:lnTo>
                        <a:pt x="310" y="901"/>
                      </a:lnTo>
                      <a:lnTo>
                        <a:pt x="310" y="808"/>
                      </a:lnTo>
                      <a:lnTo>
                        <a:pt x="621" y="808"/>
                      </a:lnTo>
                      <a:close/>
                      <a:moveTo>
                        <a:pt x="916" y="0"/>
                      </a:moveTo>
                      <a:lnTo>
                        <a:pt x="15" y="0"/>
                      </a:lnTo>
                      <a:lnTo>
                        <a:pt x="12" y="0"/>
                      </a:lnTo>
                      <a:lnTo>
                        <a:pt x="9" y="1"/>
                      </a:lnTo>
                      <a:lnTo>
                        <a:pt x="7" y="2"/>
                      </a:lnTo>
                      <a:lnTo>
                        <a:pt x="4" y="5"/>
                      </a:lnTo>
                      <a:lnTo>
                        <a:pt x="2" y="7"/>
                      </a:lnTo>
                      <a:lnTo>
                        <a:pt x="1" y="9"/>
                      </a:lnTo>
                      <a:lnTo>
                        <a:pt x="0" y="12"/>
                      </a:lnTo>
                      <a:lnTo>
                        <a:pt x="0" y="16"/>
                      </a:lnTo>
                      <a:lnTo>
                        <a:pt x="0" y="139"/>
                      </a:lnTo>
                      <a:lnTo>
                        <a:pt x="0" y="792"/>
                      </a:lnTo>
                      <a:lnTo>
                        <a:pt x="0" y="917"/>
                      </a:lnTo>
                      <a:lnTo>
                        <a:pt x="0" y="920"/>
                      </a:lnTo>
                      <a:lnTo>
                        <a:pt x="1" y="922"/>
                      </a:lnTo>
                      <a:lnTo>
                        <a:pt x="2" y="926"/>
                      </a:lnTo>
                      <a:lnTo>
                        <a:pt x="4" y="928"/>
                      </a:lnTo>
                      <a:lnTo>
                        <a:pt x="7" y="929"/>
                      </a:lnTo>
                      <a:lnTo>
                        <a:pt x="9" y="931"/>
                      </a:lnTo>
                      <a:lnTo>
                        <a:pt x="12" y="932"/>
                      </a:lnTo>
                      <a:lnTo>
                        <a:pt x="15" y="932"/>
                      </a:lnTo>
                      <a:lnTo>
                        <a:pt x="916" y="932"/>
                      </a:lnTo>
                      <a:lnTo>
                        <a:pt x="920" y="932"/>
                      </a:lnTo>
                      <a:lnTo>
                        <a:pt x="922" y="931"/>
                      </a:lnTo>
                      <a:lnTo>
                        <a:pt x="925" y="929"/>
                      </a:lnTo>
                      <a:lnTo>
                        <a:pt x="928" y="928"/>
                      </a:lnTo>
                      <a:lnTo>
                        <a:pt x="930" y="926"/>
                      </a:lnTo>
                      <a:lnTo>
                        <a:pt x="931" y="922"/>
                      </a:lnTo>
                      <a:lnTo>
                        <a:pt x="932" y="920"/>
                      </a:lnTo>
                      <a:lnTo>
                        <a:pt x="932" y="917"/>
                      </a:lnTo>
                      <a:lnTo>
                        <a:pt x="932" y="792"/>
                      </a:lnTo>
                      <a:lnTo>
                        <a:pt x="932" y="139"/>
                      </a:lnTo>
                      <a:lnTo>
                        <a:pt x="932" y="16"/>
                      </a:lnTo>
                      <a:lnTo>
                        <a:pt x="932" y="12"/>
                      </a:lnTo>
                      <a:lnTo>
                        <a:pt x="931" y="9"/>
                      </a:lnTo>
                      <a:lnTo>
                        <a:pt x="930" y="7"/>
                      </a:lnTo>
                      <a:lnTo>
                        <a:pt x="928" y="5"/>
                      </a:lnTo>
                      <a:lnTo>
                        <a:pt x="925" y="2"/>
                      </a:lnTo>
                      <a:lnTo>
                        <a:pt x="922" y="1"/>
                      </a:lnTo>
                      <a:lnTo>
                        <a:pt x="920" y="0"/>
                      </a:lnTo>
                      <a:lnTo>
                        <a:pt x="9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 name="Freeform: Shape 9"/>
                <p:cNvSpPr/>
                <p:nvPr/>
              </p:nvSpPr>
              <p:spPr bwMode="auto">
                <a:xfrm>
                  <a:off x="11681099" y="1428424"/>
                  <a:ext cx="144162" cy="144162"/>
                </a:xfrm>
                <a:custGeom>
                  <a:avLst/>
                  <a:gdLst>
                    <a:gd name="T0" fmla="*/ 192 w 466"/>
                    <a:gd name="T1" fmla="*/ 432 h 467"/>
                    <a:gd name="T2" fmla="*/ 137 w 466"/>
                    <a:gd name="T3" fmla="*/ 412 h 467"/>
                    <a:gd name="T4" fmla="*/ 90 w 466"/>
                    <a:gd name="T5" fmla="*/ 377 h 467"/>
                    <a:gd name="T6" fmla="*/ 55 w 466"/>
                    <a:gd name="T7" fmla="*/ 330 h 467"/>
                    <a:gd name="T8" fmla="*/ 35 w 466"/>
                    <a:gd name="T9" fmla="*/ 275 h 467"/>
                    <a:gd name="T10" fmla="*/ 31 w 466"/>
                    <a:gd name="T11" fmla="*/ 214 h 467"/>
                    <a:gd name="T12" fmla="*/ 47 w 466"/>
                    <a:gd name="T13" fmla="*/ 155 h 467"/>
                    <a:gd name="T14" fmla="*/ 77 w 466"/>
                    <a:gd name="T15" fmla="*/ 106 h 467"/>
                    <a:gd name="T16" fmla="*/ 120 w 466"/>
                    <a:gd name="T17" fmla="*/ 66 h 467"/>
                    <a:gd name="T18" fmla="*/ 172 w 466"/>
                    <a:gd name="T19" fmla="*/ 42 h 467"/>
                    <a:gd name="T20" fmla="*/ 232 w 466"/>
                    <a:gd name="T21" fmla="*/ 32 h 467"/>
                    <a:gd name="T22" fmla="*/ 292 w 466"/>
                    <a:gd name="T23" fmla="*/ 42 h 467"/>
                    <a:gd name="T24" fmla="*/ 346 w 466"/>
                    <a:gd name="T25" fmla="*/ 66 h 467"/>
                    <a:gd name="T26" fmla="*/ 389 w 466"/>
                    <a:gd name="T27" fmla="*/ 106 h 467"/>
                    <a:gd name="T28" fmla="*/ 419 w 466"/>
                    <a:gd name="T29" fmla="*/ 156 h 467"/>
                    <a:gd name="T30" fmla="*/ 433 w 466"/>
                    <a:gd name="T31" fmla="*/ 214 h 467"/>
                    <a:gd name="T32" fmla="*/ 430 w 466"/>
                    <a:gd name="T33" fmla="*/ 275 h 467"/>
                    <a:gd name="T34" fmla="*/ 410 w 466"/>
                    <a:gd name="T35" fmla="*/ 330 h 467"/>
                    <a:gd name="T36" fmla="*/ 376 w 466"/>
                    <a:gd name="T37" fmla="*/ 377 h 467"/>
                    <a:gd name="T38" fmla="*/ 329 w 466"/>
                    <a:gd name="T39" fmla="*/ 412 h 467"/>
                    <a:gd name="T40" fmla="*/ 273 w 466"/>
                    <a:gd name="T41" fmla="*/ 432 h 467"/>
                    <a:gd name="T42" fmla="*/ 232 w 466"/>
                    <a:gd name="T43" fmla="*/ 0 h 467"/>
                    <a:gd name="T44" fmla="*/ 197 w 466"/>
                    <a:gd name="T45" fmla="*/ 4 h 467"/>
                    <a:gd name="T46" fmla="*/ 163 w 466"/>
                    <a:gd name="T47" fmla="*/ 12 h 467"/>
                    <a:gd name="T48" fmla="*/ 121 w 466"/>
                    <a:gd name="T49" fmla="*/ 29 h 467"/>
                    <a:gd name="T50" fmla="*/ 68 w 466"/>
                    <a:gd name="T51" fmla="*/ 69 h 467"/>
                    <a:gd name="T52" fmla="*/ 28 w 466"/>
                    <a:gd name="T53" fmla="*/ 123 h 467"/>
                    <a:gd name="T54" fmla="*/ 10 w 466"/>
                    <a:gd name="T55" fmla="*/ 165 h 467"/>
                    <a:gd name="T56" fmla="*/ 2 w 466"/>
                    <a:gd name="T57" fmla="*/ 198 h 467"/>
                    <a:gd name="T58" fmla="*/ 0 w 466"/>
                    <a:gd name="T59" fmla="*/ 234 h 467"/>
                    <a:gd name="T60" fmla="*/ 2 w 466"/>
                    <a:gd name="T61" fmla="*/ 269 h 467"/>
                    <a:gd name="T62" fmla="*/ 10 w 466"/>
                    <a:gd name="T63" fmla="*/ 304 h 467"/>
                    <a:gd name="T64" fmla="*/ 28 w 466"/>
                    <a:gd name="T65" fmla="*/ 345 h 467"/>
                    <a:gd name="T66" fmla="*/ 68 w 466"/>
                    <a:gd name="T67" fmla="*/ 398 h 467"/>
                    <a:gd name="T68" fmla="*/ 121 w 466"/>
                    <a:gd name="T69" fmla="*/ 439 h 467"/>
                    <a:gd name="T70" fmla="*/ 163 w 466"/>
                    <a:gd name="T71" fmla="*/ 457 h 467"/>
                    <a:gd name="T72" fmla="*/ 197 w 466"/>
                    <a:gd name="T73" fmla="*/ 465 h 467"/>
                    <a:gd name="T74" fmla="*/ 232 w 466"/>
                    <a:gd name="T75" fmla="*/ 467 h 467"/>
                    <a:gd name="T76" fmla="*/ 268 w 466"/>
                    <a:gd name="T77" fmla="*/ 465 h 467"/>
                    <a:gd name="T78" fmla="*/ 302 w 466"/>
                    <a:gd name="T79" fmla="*/ 457 h 467"/>
                    <a:gd name="T80" fmla="*/ 343 w 466"/>
                    <a:gd name="T81" fmla="*/ 439 h 467"/>
                    <a:gd name="T82" fmla="*/ 398 w 466"/>
                    <a:gd name="T83" fmla="*/ 399 h 467"/>
                    <a:gd name="T84" fmla="*/ 438 w 466"/>
                    <a:gd name="T85" fmla="*/ 345 h 467"/>
                    <a:gd name="T86" fmla="*/ 456 w 466"/>
                    <a:gd name="T87" fmla="*/ 304 h 467"/>
                    <a:gd name="T88" fmla="*/ 463 w 466"/>
                    <a:gd name="T89" fmla="*/ 269 h 467"/>
                    <a:gd name="T90" fmla="*/ 466 w 466"/>
                    <a:gd name="T91" fmla="*/ 234 h 467"/>
                    <a:gd name="T92" fmla="*/ 463 w 466"/>
                    <a:gd name="T93" fmla="*/ 198 h 467"/>
                    <a:gd name="T94" fmla="*/ 456 w 466"/>
                    <a:gd name="T95" fmla="*/ 165 h 467"/>
                    <a:gd name="T96" fmla="*/ 438 w 466"/>
                    <a:gd name="T97" fmla="*/ 123 h 467"/>
                    <a:gd name="T98" fmla="*/ 398 w 466"/>
                    <a:gd name="T99" fmla="*/ 69 h 467"/>
                    <a:gd name="T100" fmla="*/ 343 w 466"/>
                    <a:gd name="T101" fmla="*/ 29 h 467"/>
                    <a:gd name="T102" fmla="*/ 302 w 466"/>
                    <a:gd name="T103" fmla="*/ 12 h 467"/>
                    <a:gd name="T104" fmla="*/ 268 w 466"/>
                    <a:gd name="T105" fmla="*/ 4 h 467"/>
                    <a:gd name="T106" fmla="*/ 232 w 466"/>
                    <a:gd name="T107"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6" h="467">
                      <a:moveTo>
                        <a:pt x="232" y="436"/>
                      </a:moveTo>
                      <a:lnTo>
                        <a:pt x="212" y="435"/>
                      </a:lnTo>
                      <a:lnTo>
                        <a:pt x="192" y="432"/>
                      </a:lnTo>
                      <a:lnTo>
                        <a:pt x="172" y="427"/>
                      </a:lnTo>
                      <a:lnTo>
                        <a:pt x="155" y="420"/>
                      </a:lnTo>
                      <a:lnTo>
                        <a:pt x="137" y="412"/>
                      </a:lnTo>
                      <a:lnTo>
                        <a:pt x="120" y="402"/>
                      </a:lnTo>
                      <a:lnTo>
                        <a:pt x="105" y="390"/>
                      </a:lnTo>
                      <a:lnTo>
                        <a:pt x="90" y="377"/>
                      </a:lnTo>
                      <a:lnTo>
                        <a:pt x="77" y="363"/>
                      </a:lnTo>
                      <a:lnTo>
                        <a:pt x="66" y="347"/>
                      </a:lnTo>
                      <a:lnTo>
                        <a:pt x="55" y="330"/>
                      </a:lnTo>
                      <a:lnTo>
                        <a:pt x="47" y="313"/>
                      </a:lnTo>
                      <a:lnTo>
                        <a:pt x="40" y="294"/>
                      </a:lnTo>
                      <a:lnTo>
                        <a:pt x="35" y="275"/>
                      </a:lnTo>
                      <a:lnTo>
                        <a:pt x="31" y="255"/>
                      </a:lnTo>
                      <a:lnTo>
                        <a:pt x="30" y="234"/>
                      </a:lnTo>
                      <a:lnTo>
                        <a:pt x="31" y="214"/>
                      </a:lnTo>
                      <a:lnTo>
                        <a:pt x="35" y="194"/>
                      </a:lnTo>
                      <a:lnTo>
                        <a:pt x="40" y="174"/>
                      </a:lnTo>
                      <a:lnTo>
                        <a:pt x="47" y="155"/>
                      </a:lnTo>
                      <a:lnTo>
                        <a:pt x="55" y="138"/>
                      </a:lnTo>
                      <a:lnTo>
                        <a:pt x="66" y="122"/>
                      </a:lnTo>
                      <a:lnTo>
                        <a:pt x="77" y="106"/>
                      </a:lnTo>
                      <a:lnTo>
                        <a:pt x="90" y="92"/>
                      </a:lnTo>
                      <a:lnTo>
                        <a:pt x="105" y="78"/>
                      </a:lnTo>
                      <a:lnTo>
                        <a:pt x="120" y="66"/>
                      </a:lnTo>
                      <a:lnTo>
                        <a:pt x="137" y="56"/>
                      </a:lnTo>
                      <a:lnTo>
                        <a:pt x="155" y="48"/>
                      </a:lnTo>
                      <a:lnTo>
                        <a:pt x="172" y="42"/>
                      </a:lnTo>
                      <a:lnTo>
                        <a:pt x="192" y="36"/>
                      </a:lnTo>
                      <a:lnTo>
                        <a:pt x="212" y="33"/>
                      </a:lnTo>
                      <a:lnTo>
                        <a:pt x="232" y="32"/>
                      </a:lnTo>
                      <a:lnTo>
                        <a:pt x="253" y="33"/>
                      </a:lnTo>
                      <a:lnTo>
                        <a:pt x="273" y="36"/>
                      </a:lnTo>
                      <a:lnTo>
                        <a:pt x="292" y="42"/>
                      </a:lnTo>
                      <a:lnTo>
                        <a:pt x="311" y="48"/>
                      </a:lnTo>
                      <a:lnTo>
                        <a:pt x="329" y="56"/>
                      </a:lnTo>
                      <a:lnTo>
                        <a:pt x="346" y="66"/>
                      </a:lnTo>
                      <a:lnTo>
                        <a:pt x="361" y="78"/>
                      </a:lnTo>
                      <a:lnTo>
                        <a:pt x="376" y="92"/>
                      </a:lnTo>
                      <a:lnTo>
                        <a:pt x="389" y="106"/>
                      </a:lnTo>
                      <a:lnTo>
                        <a:pt x="400" y="122"/>
                      </a:lnTo>
                      <a:lnTo>
                        <a:pt x="410" y="138"/>
                      </a:lnTo>
                      <a:lnTo>
                        <a:pt x="419" y="156"/>
                      </a:lnTo>
                      <a:lnTo>
                        <a:pt x="426" y="174"/>
                      </a:lnTo>
                      <a:lnTo>
                        <a:pt x="430" y="194"/>
                      </a:lnTo>
                      <a:lnTo>
                        <a:pt x="433" y="214"/>
                      </a:lnTo>
                      <a:lnTo>
                        <a:pt x="435" y="234"/>
                      </a:lnTo>
                      <a:lnTo>
                        <a:pt x="433" y="255"/>
                      </a:lnTo>
                      <a:lnTo>
                        <a:pt x="430" y="275"/>
                      </a:lnTo>
                      <a:lnTo>
                        <a:pt x="426" y="294"/>
                      </a:lnTo>
                      <a:lnTo>
                        <a:pt x="419" y="313"/>
                      </a:lnTo>
                      <a:lnTo>
                        <a:pt x="410" y="330"/>
                      </a:lnTo>
                      <a:lnTo>
                        <a:pt x="400" y="347"/>
                      </a:lnTo>
                      <a:lnTo>
                        <a:pt x="389" y="363"/>
                      </a:lnTo>
                      <a:lnTo>
                        <a:pt x="376" y="377"/>
                      </a:lnTo>
                      <a:lnTo>
                        <a:pt x="361" y="389"/>
                      </a:lnTo>
                      <a:lnTo>
                        <a:pt x="346" y="402"/>
                      </a:lnTo>
                      <a:lnTo>
                        <a:pt x="329" y="412"/>
                      </a:lnTo>
                      <a:lnTo>
                        <a:pt x="311" y="420"/>
                      </a:lnTo>
                      <a:lnTo>
                        <a:pt x="292" y="427"/>
                      </a:lnTo>
                      <a:lnTo>
                        <a:pt x="273" y="432"/>
                      </a:lnTo>
                      <a:lnTo>
                        <a:pt x="253" y="435"/>
                      </a:lnTo>
                      <a:lnTo>
                        <a:pt x="232" y="436"/>
                      </a:lnTo>
                      <a:close/>
                      <a:moveTo>
                        <a:pt x="232" y="0"/>
                      </a:moveTo>
                      <a:lnTo>
                        <a:pt x="221" y="2"/>
                      </a:lnTo>
                      <a:lnTo>
                        <a:pt x="209" y="2"/>
                      </a:lnTo>
                      <a:lnTo>
                        <a:pt x="197" y="4"/>
                      </a:lnTo>
                      <a:lnTo>
                        <a:pt x="186" y="6"/>
                      </a:lnTo>
                      <a:lnTo>
                        <a:pt x="175" y="8"/>
                      </a:lnTo>
                      <a:lnTo>
                        <a:pt x="163" y="12"/>
                      </a:lnTo>
                      <a:lnTo>
                        <a:pt x="152" y="15"/>
                      </a:lnTo>
                      <a:lnTo>
                        <a:pt x="142" y="19"/>
                      </a:lnTo>
                      <a:lnTo>
                        <a:pt x="121" y="29"/>
                      </a:lnTo>
                      <a:lnTo>
                        <a:pt x="102" y="40"/>
                      </a:lnTo>
                      <a:lnTo>
                        <a:pt x="85" y="54"/>
                      </a:lnTo>
                      <a:lnTo>
                        <a:pt x="68" y="69"/>
                      </a:lnTo>
                      <a:lnTo>
                        <a:pt x="52" y="86"/>
                      </a:lnTo>
                      <a:lnTo>
                        <a:pt x="39" y="104"/>
                      </a:lnTo>
                      <a:lnTo>
                        <a:pt x="28" y="123"/>
                      </a:lnTo>
                      <a:lnTo>
                        <a:pt x="18" y="144"/>
                      </a:lnTo>
                      <a:lnTo>
                        <a:pt x="14" y="154"/>
                      </a:lnTo>
                      <a:lnTo>
                        <a:pt x="10" y="165"/>
                      </a:lnTo>
                      <a:lnTo>
                        <a:pt x="7" y="176"/>
                      </a:lnTo>
                      <a:lnTo>
                        <a:pt x="5" y="187"/>
                      </a:lnTo>
                      <a:lnTo>
                        <a:pt x="2" y="198"/>
                      </a:lnTo>
                      <a:lnTo>
                        <a:pt x="1" y="210"/>
                      </a:lnTo>
                      <a:lnTo>
                        <a:pt x="0" y="222"/>
                      </a:lnTo>
                      <a:lnTo>
                        <a:pt x="0" y="234"/>
                      </a:lnTo>
                      <a:lnTo>
                        <a:pt x="0" y="246"/>
                      </a:lnTo>
                      <a:lnTo>
                        <a:pt x="1" y="258"/>
                      </a:lnTo>
                      <a:lnTo>
                        <a:pt x="2" y="269"/>
                      </a:lnTo>
                      <a:lnTo>
                        <a:pt x="5" y="280"/>
                      </a:lnTo>
                      <a:lnTo>
                        <a:pt x="7" y="293"/>
                      </a:lnTo>
                      <a:lnTo>
                        <a:pt x="10" y="304"/>
                      </a:lnTo>
                      <a:lnTo>
                        <a:pt x="14" y="314"/>
                      </a:lnTo>
                      <a:lnTo>
                        <a:pt x="18" y="325"/>
                      </a:lnTo>
                      <a:lnTo>
                        <a:pt x="28" y="345"/>
                      </a:lnTo>
                      <a:lnTo>
                        <a:pt x="39" y="364"/>
                      </a:lnTo>
                      <a:lnTo>
                        <a:pt x="52" y="383"/>
                      </a:lnTo>
                      <a:lnTo>
                        <a:pt x="68" y="398"/>
                      </a:lnTo>
                      <a:lnTo>
                        <a:pt x="85" y="414"/>
                      </a:lnTo>
                      <a:lnTo>
                        <a:pt x="102" y="427"/>
                      </a:lnTo>
                      <a:lnTo>
                        <a:pt x="121" y="439"/>
                      </a:lnTo>
                      <a:lnTo>
                        <a:pt x="142" y="449"/>
                      </a:lnTo>
                      <a:lnTo>
                        <a:pt x="152" y="453"/>
                      </a:lnTo>
                      <a:lnTo>
                        <a:pt x="163" y="457"/>
                      </a:lnTo>
                      <a:lnTo>
                        <a:pt x="175" y="459"/>
                      </a:lnTo>
                      <a:lnTo>
                        <a:pt x="186" y="463"/>
                      </a:lnTo>
                      <a:lnTo>
                        <a:pt x="197" y="465"/>
                      </a:lnTo>
                      <a:lnTo>
                        <a:pt x="209" y="466"/>
                      </a:lnTo>
                      <a:lnTo>
                        <a:pt x="221" y="467"/>
                      </a:lnTo>
                      <a:lnTo>
                        <a:pt x="232" y="467"/>
                      </a:lnTo>
                      <a:lnTo>
                        <a:pt x="245" y="467"/>
                      </a:lnTo>
                      <a:lnTo>
                        <a:pt x="257" y="466"/>
                      </a:lnTo>
                      <a:lnTo>
                        <a:pt x="268" y="465"/>
                      </a:lnTo>
                      <a:lnTo>
                        <a:pt x="280" y="463"/>
                      </a:lnTo>
                      <a:lnTo>
                        <a:pt x="291" y="459"/>
                      </a:lnTo>
                      <a:lnTo>
                        <a:pt x="302" y="457"/>
                      </a:lnTo>
                      <a:lnTo>
                        <a:pt x="312" y="453"/>
                      </a:lnTo>
                      <a:lnTo>
                        <a:pt x="323" y="449"/>
                      </a:lnTo>
                      <a:lnTo>
                        <a:pt x="343" y="439"/>
                      </a:lnTo>
                      <a:lnTo>
                        <a:pt x="363" y="427"/>
                      </a:lnTo>
                      <a:lnTo>
                        <a:pt x="381" y="414"/>
                      </a:lnTo>
                      <a:lnTo>
                        <a:pt x="398" y="399"/>
                      </a:lnTo>
                      <a:lnTo>
                        <a:pt x="412" y="383"/>
                      </a:lnTo>
                      <a:lnTo>
                        <a:pt x="426" y="364"/>
                      </a:lnTo>
                      <a:lnTo>
                        <a:pt x="438" y="345"/>
                      </a:lnTo>
                      <a:lnTo>
                        <a:pt x="448" y="325"/>
                      </a:lnTo>
                      <a:lnTo>
                        <a:pt x="451" y="314"/>
                      </a:lnTo>
                      <a:lnTo>
                        <a:pt x="456" y="304"/>
                      </a:lnTo>
                      <a:lnTo>
                        <a:pt x="459" y="293"/>
                      </a:lnTo>
                      <a:lnTo>
                        <a:pt x="461" y="280"/>
                      </a:lnTo>
                      <a:lnTo>
                        <a:pt x="463" y="269"/>
                      </a:lnTo>
                      <a:lnTo>
                        <a:pt x="465" y="258"/>
                      </a:lnTo>
                      <a:lnTo>
                        <a:pt x="466" y="246"/>
                      </a:lnTo>
                      <a:lnTo>
                        <a:pt x="466" y="234"/>
                      </a:lnTo>
                      <a:lnTo>
                        <a:pt x="466" y="222"/>
                      </a:lnTo>
                      <a:lnTo>
                        <a:pt x="465" y="210"/>
                      </a:lnTo>
                      <a:lnTo>
                        <a:pt x="463" y="198"/>
                      </a:lnTo>
                      <a:lnTo>
                        <a:pt x="461" y="187"/>
                      </a:lnTo>
                      <a:lnTo>
                        <a:pt x="459" y="176"/>
                      </a:lnTo>
                      <a:lnTo>
                        <a:pt x="456" y="165"/>
                      </a:lnTo>
                      <a:lnTo>
                        <a:pt x="451" y="154"/>
                      </a:lnTo>
                      <a:lnTo>
                        <a:pt x="448" y="144"/>
                      </a:lnTo>
                      <a:lnTo>
                        <a:pt x="438" y="123"/>
                      </a:lnTo>
                      <a:lnTo>
                        <a:pt x="426" y="104"/>
                      </a:lnTo>
                      <a:lnTo>
                        <a:pt x="412" y="86"/>
                      </a:lnTo>
                      <a:lnTo>
                        <a:pt x="398" y="69"/>
                      </a:lnTo>
                      <a:lnTo>
                        <a:pt x="381" y="54"/>
                      </a:lnTo>
                      <a:lnTo>
                        <a:pt x="363" y="40"/>
                      </a:lnTo>
                      <a:lnTo>
                        <a:pt x="343" y="29"/>
                      </a:lnTo>
                      <a:lnTo>
                        <a:pt x="323" y="19"/>
                      </a:lnTo>
                      <a:lnTo>
                        <a:pt x="312" y="15"/>
                      </a:lnTo>
                      <a:lnTo>
                        <a:pt x="302" y="12"/>
                      </a:lnTo>
                      <a:lnTo>
                        <a:pt x="291" y="8"/>
                      </a:lnTo>
                      <a:lnTo>
                        <a:pt x="280" y="6"/>
                      </a:lnTo>
                      <a:lnTo>
                        <a:pt x="268" y="4"/>
                      </a:lnTo>
                      <a:lnTo>
                        <a:pt x="257" y="2"/>
                      </a:lnTo>
                      <a:lnTo>
                        <a:pt x="245" y="2"/>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Freeform: Shape 10"/>
                <p:cNvSpPr/>
                <p:nvPr/>
              </p:nvSpPr>
              <p:spPr bwMode="auto">
                <a:xfrm>
                  <a:off x="11734081" y="1471549"/>
                  <a:ext cx="54215" cy="57911"/>
                </a:xfrm>
                <a:custGeom>
                  <a:avLst/>
                  <a:gdLst>
                    <a:gd name="T0" fmla="*/ 31 w 176"/>
                    <a:gd name="T1" fmla="*/ 146 h 188"/>
                    <a:gd name="T2" fmla="*/ 31 w 176"/>
                    <a:gd name="T3" fmla="*/ 42 h 188"/>
                    <a:gd name="T4" fmla="*/ 128 w 176"/>
                    <a:gd name="T5" fmla="*/ 94 h 188"/>
                    <a:gd name="T6" fmla="*/ 31 w 176"/>
                    <a:gd name="T7" fmla="*/ 146 h 188"/>
                    <a:gd name="T8" fmla="*/ 168 w 176"/>
                    <a:gd name="T9" fmla="*/ 80 h 188"/>
                    <a:gd name="T10" fmla="*/ 23 w 176"/>
                    <a:gd name="T11" fmla="*/ 2 h 188"/>
                    <a:gd name="T12" fmla="*/ 20 w 176"/>
                    <a:gd name="T13" fmla="*/ 0 h 188"/>
                    <a:gd name="T14" fmla="*/ 16 w 176"/>
                    <a:gd name="T15" fmla="*/ 0 h 188"/>
                    <a:gd name="T16" fmla="*/ 12 w 176"/>
                    <a:gd name="T17" fmla="*/ 0 h 188"/>
                    <a:gd name="T18" fmla="*/ 8 w 176"/>
                    <a:gd name="T19" fmla="*/ 3 h 188"/>
                    <a:gd name="T20" fmla="*/ 5 w 176"/>
                    <a:gd name="T21" fmla="*/ 5 h 188"/>
                    <a:gd name="T22" fmla="*/ 2 w 176"/>
                    <a:gd name="T23" fmla="*/ 8 h 188"/>
                    <a:gd name="T24" fmla="*/ 1 w 176"/>
                    <a:gd name="T25" fmla="*/ 12 h 188"/>
                    <a:gd name="T26" fmla="*/ 0 w 176"/>
                    <a:gd name="T27" fmla="*/ 16 h 188"/>
                    <a:gd name="T28" fmla="*/ 0 w 176"/>
                    <a:gd name="T29" fmla="*/ 173 h 188"/>
                    <a:gd name="T30" fmla="*/ 1 w 176"/>
                    <a:gd name="T31" fmla="*/ 176 h 188"/>
                    <a:gd name="T32" fmla="*/ 2 w 176"/>
                    <a:gd name="T33" fmla="*/ 180 h 188"/>
                    <a:gd name="T34" fmla="*/ 5 w 176"/>
                    <a:gd name="T35" fmla="*/ 183 h 188"/>
                    <a:gd name="T36" fmla="*/ 8 w 176"/>
                    <a:gd name="T37" fmla="*/ 186 h 188"/>
                    <a:gd name="T38" fmla="*/ 12 w 176"/>
                    <a:gd name="T39" fmla="*/ 187 h 188"/>
                    <a:gd name="T40" fmla="*/ 16 w 176"/>
                    <a:gd name="T41" fmla="*/ 188 h 188"/>
                    <a:gd name="T42" fmla="*/ 20 w 176"/>
                    <a:gd name="T43" fmla="*/ 187 h 188"/>
                    <a:gd name="T44" fmla="*/ 23 w 176"/>
                    <a:gd name="T45" fmla="*/ 186 h 188"/>
                    <a:gd name="T46" fmla="*/ 168 w 176"/>
                    <a:gd name="T47" fmla="*/ 107 h 188"/>
                    <a:gd name="T48" fmla="*/ 171 w 176"/>
                    <a:gd name="T49" fmla="*/ 105 h 188"/>
                    <a:gd name="T50" fmla="*/ 173 w 176"/>
                    <a:gd name="T51" fmla="*/ 102 h 188"/>
                    <a:gd name="T52" fmla="*/ 176 w 176"/>
                    <a:gd name="T53" fmla="*/ 98 h 188"/>
                    <a:gd name="T54" fmla="*/ 176 w 176"/>
                    <a:gd name="T55" fmla="*/ 94 h 188"/>
                    <a:gd name="T56" fmla="*/ 176 w 176"/>
                    <a:gd name="T57" fmla="*/ 89 h 188"/>
                    <a:gd name="T58" fmla="*/ 173 w 176"/>
                    <a:gd name="T59" fmla="*/ 86 h 188"/>
                    <a:gd name="T60" fmla="*/ 171 w 176"/>
                    <a:gd name="T61" fmla="*/ 83 h 188"/>
                    <a:gd name="T62" fmla="*/ 168 w 176"/>
                    <a:gd name="T63"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88">
                      <a:moveTo>
                        <a:pt x="31" y="146"/>
                      </a:moveTo>
                      <a:lnTo>
                        <a:pt x="31" y="42"/>
                      </a:lnTo>
                      <a:lnTo>
                        <a:pt x="128" y="94"/>
                      </a:lnTo>
                      <a:lnTo>
                        <a:pt x="31" y="146"/>
                      </a:lnTo>
                      <a:close/>
                      <a:moveTo>
                        <a:pt x="168" y="80"/>
                      </a:moveTo>
                      <a:lnTo>
                        <a:pt x="23" y="2"/>
                      </a:lnTo>
                      <a:lnTo>
                        <a:pt x="20" y="0"/>
                      </a:lnTo>
                      <a:lnTo>
                        <a:pt x="16" y="0"/>
                      </a:lnTo>
                      <a:lnTo>
                        <a:pt x="12" y="0"/>
                      </a:lnTo>
                      <a:lnTo>
                        <a:pt x="8" y="3"/>
                      </a:lnTo>
                      <a:lnTo>
                        <a:pt x="5" y="5"/>
                      </a:lnTo>
                      <a:lnTo>
                        <a:pt x="2" y="8"/>
                      </a:lnTo>
                      <a:lnTo>
                        <a:pt x="1" y="12"/>
                      </a:lnTo>
                      <a:lnTo>
                        <a:pt x="0" y="16"/>
                      </a:lnTo>
                      <a:lnTo>
                        <a:pt x="0" y="173"/>
                      </a:lnTo>
                      <a:lnTo>
                        <a:pt x="1" y="176"/>
                      </a:lnTo>
                      <a:lnTo>
                        <a:pt x="2" y="180"/>
                      </a:lnTo>
                      <a:lnTo>
                        <a:pt x="5" y="183"/>
                      </a:lnTo>
                      <a:lnTo>
                        <a:pt x="8" y="186"/>
                      </a:lnTo>
                      <a:lnTo>
                        <a:pt x="12" y="187"/>
                      </a:lnTo>
                      <a:lnTo>
                        <a:pt x="16" y="188"/>
                      </a:lnTo>
                      <a:lnTo>
                        <a:pt x="20" y="187"/>
                      </a:lnTo>
                      <a:lnTo>
                        <a:pt x="23" y="186"/>
                      </a:lnTo>
                      <a:lnTo>
                        <a:pt x="168" y="107"/>
                      </a:lnTo>
                      <a:lnTo>
                        <a:pt x="171" y="105"/>
                      </a:lnTo>
                      <a:lnTo>
                        <a:pt x="173" y="102"/>
                      </a:lnTo>
                      <a:lnTo>
                        <a:pt x="176" y="98"/>
                      </a:lnTo>
                      <a:lnTo>
                        <a:pt x="176" y="94"/>
                      </a:lnTo>
                      <a:lnTo>
                        <a:pt x="176" y="89"/>
                      </a:lnTo>
                      <a:lnTo>
                        <a:pt x="173" y="86"/>
                      </a:lnTo>
                      <a:lnTo>
                        <a:pt x="171" y="83"/>
                      </a:lnTo>
                      <a:lnTo>
                        <a:pt x="168"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6" name="Freeform: Shape 12"/>
              <p:cNvSpPr/>
              <p:nvPr/>
            </p:nvSpPr>
            <p:spPr bwMode="auto">
              <a:xfrm>
                <a:off x="3348848" y="2159319"/>
                <a:ext cx="5527456" cy="3721809"/>
              </a:xfrm>
              <a:custGeom>
                <a:avLst/>
                <a:gdLst>
                  <a:gd name="T0" fmla="*/ 1203 w 1203"/>
                  <a:gd name="T1" fmla="*/ 773 h 810"/>
                  <a:gd name="T2" fmla="*/ 1176 w 1203"/>
                  <a:gd name="T3" fmla="*/ 810 h 810"/>
                  <a:gd name="T4" fmla="*/ 28 w 1203"/>
                  <a:gd name="T5" fmla="*/ 810 h 810"/>
                  <a:gd name="T6" fmla="*/ 0 w 1203"/>
                  <a:gd name="T7" fmla="*/ 773 h 810"/>
                  <a:gd name="T8" fmla="*/ 0 w 1203"/>
                  <a:gd name="T9" fmla="*/ 37 h 810"/>
                  <a:gd name="T10" fmla="*/ 28 w 1203"/>
                  <a:gd name="T11" fmla="*/ 0 h 810"/>
                  <a:gd name="T12" fmla="*/ 1176 w 1203"/>
                  <a:gd name="T13" fmla="*/ 0 h 810"/>
                  <a:gd name="T14" fmla="*/ 1203 w 1203"/>
                  <a:gd name="T15" fmla="*/ 37 h 810"/>
                  <a:gd name="T16" fmla="*/ 1203 w 1203"/>
                  <a:gd name="T17" fmla="*/ 77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810">
                    <a:moveTo>
                      <a:pt x="1203" y="773"/>
                    </a:moveTo>
                    <a:cubicBezTo>
                      <a:pt x="1203" y="794"/>
                      <a:pt x="1191" y="810"/>
                      <a:pt x="1176" y="810"/>
                    </a:cubicBezTo>
                    <a:cubicBezTo>
                      <a:pt x="28" y="810"/>
                      <a:pt x="28" y="810"/>
                      <a:pt x="28" y="810"/>
                    </a:cubicBezTo>
                    <a:cubicBezTo>
                      <a:pt x="12" y="810"/>
                      <a:pt x="0" y="794"/>
                      <a:pt x="0" y="773"/>
                    </a:cubicBezTo>
                    <a:cubicBezTo>
                      <a:pt x="0" y="37"/>
                      <a:pt x="0" y="37"/>
                      <a:pt x="0" y="37"/>
                    </a:cubicBezTo>
                    <a:cubicBezTo>
                      <a:pt x="0" y="16"/>
                      <a:pt x="12" y="0"/>
                      <a:pt x="28" y="0"/>
                    </a:cubicBezTo>
                    <a:cubicBezTo>
                      <a:pt x="1176" y="0"/>
                      <a:pt x="1176" y="0"/>
                      <a:pt x="1176" y="0"/>
                    </a:cubicBezTo>
                    <a:cubicBezTo>
                      <a:pt x="1191" y="0"/>
                      <a:pt x="1203" y="16"/>
                      <a:pt x="1203" y="37"/>
                    </a:cubicBezTo>
                    <a:lnTo>
                      <a:pt x="1203" y="773"/>
                    </a:lnTo>
                    <a:close/>
                  </a:path>
                </a:pathLst>
              </a:custGeom>
              <a:solidFill>
                <a:schemeClr val="tx1">
                  <a:lumMod val="85000"/>
                  <a:lumOff val="15000"/>
                </a:schemeClr>
              </a:solidFill>
              <a:ln>
                <a:noFill/>
              </a:ln>
            </p:spPr>
            <p:txBody>
              <a:bodyPr anchor="ctr"/>
              <a:lstStyle/>
              <a:p>
                <a:pPr algn="ctr"/>
                <a:endParaRPr>
                  <a:cs typeface="+mn-ea"/>
                  <a:sym typeface="+mn-lt"/>
                </a:endParaRPr>
              </a:p>
            </p:txBody>
          </p:sp>
          <p:sp>
            <p:nvSpPr>
              <p:cNvPr id="7" name="Rectangle 13"/>
              <p:cNvSpPr/>
              <p:nvPr/>
            </p:nvSpPr>
            <p:spPr bwMode="auto">
              <a:xfrm>
                <a:off x="3569858" y="2360439"/>
                <a:ext cx="5103117" cy="3149394"/>
              </a:xfrm>
              <a:prstGeom prst="rect">
                <a:avLst/>
              </a:prstGeom>
              <a:solidFill>
                <a:srgbClr val="FE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8" name="Freeform: Shape 14"/>
              <p:cNvSpPr/>
              <p:nvPr/>
            </p:nvSpPr>
            <p:spPr bwMode="auto">
              <a:xfrm>
                <a:off x="2360935" y="5909860"/>
                <a:ext cx="7456871" cy="183439"/>
              </a:xfrm>
              <a:custGeom>
                <a:avLst/>
                <a:gdLst>
                  <a:gd name="T0" fmla="*/ 10 w 1623"/>
                  <a:gd name="T1" fmla="*/ 6 h 40"/>
                  <a:gd name="T2" fmla="*/ 71 w 1623"/>
                  <a:gd name="T3" fmla="*/ 40 h 40"/>
                  <a:gd name="T4" fmla="*/ 1560 w 1623"/>
                  <a:gd name="T5" fmla="*/ 40 h 40"/>
                  <a:gd name="T6" fmla="*/ 1623 w 1623"/>
                  <a:gd name="T7" fmla="*/ 13 h 40"/>
                  <a:gd name="T8" fmla="*/ 1623 w 1623"/>
                  <a:gd name="T9" fmla="*/ 0 h 40"/>
                  <a:gd name="T10" fmla="*/ 10 w 1623"/>
                  <a:gd name="T11" fmla="*/ 6 h 40"/>
                </a:gdLst>
                <a:ahLst/>
                <a:cxnLst>
                  <a:cxn ang="0">
                    <a:pos x="T0" y="T1"/>
                  </a:cxn>
                  <a:cxn ang="0">
                    <a:pos x="T2" y="T3"/>
                  </a:cxn>
                  <a:cxn ang="0">
                    <a:pos x="T4" y="T5"/>
                  </a:cxn>
                  <a:cxn ang="0">
                    <a:pos x="T6" y="T7"/>
                  </a:cxn>
                  <a:cxn ang="0">
                    <a:pos x="T8" y="T9"/>
                  </a:cxn>
                  <a:cxn ang="0">
                    <a:pos x="T10" y="T11"/>
                  </a:cxn>
                </a:cxnLst>
                <a:rect l="0" t="0" r="r" b="b"/>
                <a:pathLst>
                  <a:path w="1623" h="40">
                    <a:moveTo>
                      <a:pt x="10" y="6"/>
                    </a:moveTo>
                    <a:cubicBezTo>
                      <a:pt x="10" y="6"/>
                      <a:pt x="0" y="24"/>
                      <a:pt x="71" y="40"/>
                    </a:cubicBezTo>
                    <a:cubicBezTo>
                      <a:pt x="1560" y="40"/>
                      <a:pt x="1560" y="40"/>
                      <a:pt x="1560" y="40"/>
                    </a:cubicBezTo>
                    <a:cubicBezTo>
                      <a:pt x="1560" y="40"/>
                      <a:pt x="1610" y="37"/>
                      <a:pt x="1623" y="13"/>
                    </a:cubicBezTo>
                    <a:cubicBezTo>
                      <a:pt x="1623" y="0"/>
                      <a:pt x="1623" y="0"/>
                      <a:pt x="1623" y="0"/>
                    </a:cubicBezTo>
                    <a:lnTo>
                      <a:pt x="10" y="6"/>
                    </a:lnTo>
                    <a:close/>
                  </a:path>
                </a:pathLst>
              </a:custGeom>
              <a:solidFill>
                <a:schemeClr val="tx1">
                  <a:lumMod val="65000"/>
                  <a:lumOff val="35000"/>
                </a:schemeClr>
              </a:solidFill>
              <a:ln>
                <a:noFill/>
              </a:ln>
            </p:spPr>
            <p:txBody>
              <a:bodyPr anchor="ctr"/>
              <a:lstStyle/>
              <a:p>
                <a:pPr algn="ctr"/>
                <a:endParaRPr>
                  <a:cs typeface="+mn-ea"/>
                  <a:sym typeface="+mn-lt"/>
                </a:endParaRPr>
              </a:p>
            </p:txBody>
          </p:sp>
          <p:sp>
            <p:nvSpPr>
              <p:cNvPr id="9" name="Freeform: Shape 15"/>
              <p:cNvSpPr/>
              <p:nvPr/>
            </p:nvSpPr>
            <p:spPr bwMode="auto">
              <a:xfrm>
                <a:off x="2402926" y="5761783"/>
                <a:ext cx="7428141" cy="229850"/>
              </a:xfrm>
              <a:custGeom>
                <a:avLst/>
                <a:gdLst>
                  <a:gd name="T0" fmla="*/ 1 w 1617"/>
                  <a:gd name="T1" fmla="*/ 0 h 50"/>
                  <a:gd name="T2" fmla="*/ 1615 w 1617"/>
                  <a:gd name="T3" fmla="*/ 0 h 50"/>
                  <a:gd name="T4" fmla="*/ 1615 w 1617"/>
                  <a:gd name="T5" fmla="*/ 41 h 50"/>
                  <a:gd name="T6" fmla="*/ 1598 w 1617"/>
                  <a:gd name="T7" fmla="*/ 46 h 50"/>
                  <a:gd name="T8" fmla="*/ 17 w 1617"/>
                  <a:gd name="T9" fmla="*/ 46 h 50"/>
                  <a:gd name="T10" fmla="*/ 0 w 1617"/>
                  <a:gd name="T11" fmla="*/ 40 h 50"/>
                  <a:gd name="T12" fmla="*/ 1 w 16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17" h="50">
                    <a:moveTo>
                      <a:pt x="1" y="0"/>
                    </a:moveTo>
                    <a:cubicBezTo>
                      <a:pt x="1615" y="0"/>
                      <a:pt x="1615" y="0"/>
                      <a:pt x="1615" y="0"/>
                    </a:cubicBezTo>
                    <a:cubicBezTo>
                      <a:pt x="1615" y="41"/>
                      <a:pt x="1615" y="41"/>
                      <a:pt x="1615" y="41"/>
                    </a:cubicBezTo>
                    <a:cubicBezTo>
                      <a:pt x="1615" y="41"/>
                      <a:pt x="1617" y="47"/>
                      <a:pt x="1598" y="46"/>
                    </a:cubicBezTo>
                    <a:cubicBezTo>
                      <a:pt x="17" y="46"/>
                      <a:pt x="17" y="46"/>
                      <a:pt x="17" y="46"/>
                    </a:cubicBezTo>
                    <a:cubicBezTo>
                      <a:pt x="17" y="46"/>
                      <a:pt x="2" y="50"/>
                      <a:pt x="0" y="40"/>
                    </a:cubicBezTo>
                    <a:lnTo>
                      <a:pt x="1" y="0"/>
                    </a:lnTo>
                    <a:close/>
                  </a:path>
                </a:pathLst>
              </a:custGeom>
              <a:solidFill>
                <a:schemeClr val="bg1">
                  <a:lumMod val="65000"/>
                </a:schemeClr>
              </a:solidFill>
              <a:ln>
                <a:noFill/>
              </a:ln>
            </p:spPr>
            <p:txBody>
              <a:bodyPr anchor="ctr"/>
              <a:lstStyle/>
              <a:p>
                <a:pPr algn="ctr"/>
                <a:endParaRPr>
                  <a:cs typeface="+mn-ea"/>
                  <a:sym typeface="+mn-lt"/>
                </a:endParaRPr>
              </a:p>
            </p:txBody>
          </p:sp>
          <p:sp>
            <p:nvSpPr>
              <p:cNvPr id="10" name="Freeform: Shape 16"/>
              <p:cNvSpPr/>
              <p:nvPr/>
            </p:nvSpPr>
            <p:spPr bwMode="auto">
              <a:xfrm>
                <a:off x="9201190" y="5859027"/>
                <a:ext cx="276262" cy="26521"/>
              </a:xfrm>
              <a:custGeom>
                <a:avLst/>
                <a:gdLst>
                  <a:gd name="T0" fmla="*/ 60 w 60"/>
                  <a:gd name="T1" fmla="*/ 3 h 6"/>
                  <a:gd name="T2" fmla="*/ 57 w 60"/>
                  <a:gd name="T3" fmla="*/ 6 h 6"/>
                  <a:gd name="T4" fmla="*/ 3 w 60"/>
                  <a:gd name="T5" fmla="*/ 6 h 6"/>
                  <a:gd name="T6" fmla="*/ 0 w 60"/>
                  <a:gd name="T7" fmla="*/ 3 h 6"/>
                  <a:gd name="T8" fmla="*/ 0 w 60"/>
                  <a:gd name="T9" fmla="*/ 3 h 6"/>
                  <a:gd name="T10" fmla="*/ 3 w 60"/>
                  <a:gd name="T11" fmla="*/ 0 h 6"/>
                  <a:gd name="T12" fmla="*/ 57 w 60"/>
                  <a:gd name="T13" fmla="*/ 0 h 6"/>
                  <a:gd name="T14" fmla="*/ 60 w 6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
                    <a:moveTo>
                      <a:pt x="60" y="3"/>
                    </a:moveTo>
                    <a:cubicBezTo>
                      <a:pt x="60" y="5"/>
                      <a:pt x="59" y="6"/>
                      <a:pt x="57" y="6"/>
                    </a:cubicBezTo>
                    <a:cubicBezTo>
                      <a:pt x="3" y="6"/>
                      <a:pt x="3" y="6"/>
                      <a:pt x="3" y="6"/>
                    </a:cubicBezTo>
                    <a:cubicBezTo>
                      <a:pt x="1" y="6"/>
                      <a:pt x="0" y="5"/>
                      <a:pt x="0" y="3"/>
                    </a:cubicBezTo>
                    <a:cubicBezTo>
                      <a:pt x="0" y="3"/>
                      <a:pt x="0" y="3"/>
                      <a:pt x="0" y="3"/>
                    </a:cubicBezTo>
                    <a:cubicBezTo>
                      <a:pt x="0" y="2"/>
                      <a:pt x="1" y="0"/>
                      <a:pt x="3" y="0"/>
                    </a:cubicBezTo>
                    <a:cubicBezTo>
                      <a:pt x="57" y="0"/>
                      <a:pt x="57" y="0"/>
                      <a:pt x="57" y="0"/>
                    </a:cubicBezTo>
                    <a:cubicBezTo>
                      <a:pt x="59" y="0"/>
                      <a:pt x="60" y="2"/>
                      <a:pt x="60" y="3"/>
                    </a:cubicBezTo>
                    <a:close/>
                  </a:path>
                </a:pathLst>
              </a:custGeom>
              <a:solidFill>
                <a:srgbClr val="152C34"/>
              </a:solidFill>
              <a:ln w="9525">
                <a:solidFill>
                  <a:srgbClr val="000000"/>
                </a:solidFill>
                <a:round/>
              </a:ln>
            </p:spPr>
            <p:txBody>
              <a:bodyPr anchor="ctr"/>
              <a:lstStyle/>
              <a:p>
                <a:pPr algn="ctr"/>
                <a:endParaRPr>
                  <a:cs typeface="+mn-ea"/>
                  <a:sym typeface="+mn-lt"/>
                </a:endParaRPr>
              </a:p>
            </p:txBody>
          </p:sp>
          <p:sp>
            <p:nvSpPr>
              <p:cNvPr id="11" name="Rectangle: Rounded Corners 17"/>
              <p:cNvSpPr/>
              <p:nvPr/>
            </p:nvSpPr>
            <p:spPr>
              <a:xfrm>
                <a:off x="5686200" y="5708698"/>
                <a:ext cx="806340" cy="15032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3" name="Group 2"/>
              <p:cNvGrpSpPr/>
              <p:nvPr/>
            </p:nvGrpSpPr>
            <p:grpSpPr>
              <a:xfrm>
                <a:off x="4249844" y="1113559"/>
                <a:ext cx="3692325" cy="925447"/>
                <a:chOff x="4214700" y="933711"/>
                <a:chExt cx="3692325" cy="925447"/>
              </a:xfrm>
            </p:grpSpPr>
            <p:sp>
              <p:nvSpPr>
                <p:cNvPr id="14" name="TextBox 20"/>
                <p:cNvSpPr txBox="1"/>
                <p:nvPr/>
              </p:nvSpPr>
              <p:spPr>
                <a:xfrm>
                  <a:off x="4214700" y="933711"/>
                  <a:ext cx="3692325" cy="453183"/>
                </a:xfrm>
                <a:prstGeom prst="rect">
                  <a:avLst/>
                </a:prstGeom>
                <a:noFill/>
              </p:spPr>
              <p:txBody>
                <a:bodyPr wrap="none" tIns="72000" bIns="72000"/>
                <a:lstStyle/>
                <a:p>
                  <a:pPr algn="ctr"/>
                  <a:r>
                    <a:rPr lang="en-US" altLang="zh-CN" sz="2400" b="1">
                      <a:solidFill>
                        <a:schemeClr val="bg1"/>
                      </a:solidFill>
                      <a:cs typeface="+mn-ea"/>
                      <a:sym typeface="+mn-lt"/>
                    </a:rPr>
                    <a:t>linux</a:t>
                  </a:r>
                  <a:r>
                    <a:rPr lang="zh-CN" altLang="en-US" sz="2400" b="1">
                      <a:solidFill>
                        <a:schemeClr val="bg1"/>
                      </a:solidFill>
                      <a:cs typeface="+mn-ea"/>
                      <a:sym typeface="+mn-lt"/>
                    </a:rPr>
                    <a:t>下文件结构</a:t>
                  </a:r>
                  <a:endParaRPr lang="zh-CN" altLang="en-US" sz="2400" b="1">
                    <a:solidFill>
                      <a:schemeClr val="bg1"/>
                    </a:solidFill>
                    <a:cs typeface="+mn-ea"/>
                    <a:sym typeface="+mn-lt"/>
                  </a:endParaRPr>
                </a:p>
              </p:txBody>
            </p:sp>
            <p:sp>
              <p:nvSpPr>
                <p:cNvPr id="15" name="TextBox 21"/>
                <p:cNvSpPr txBox="1"/>
                <p:nvPr/>
              </p:nvSpPr>
              <p:spPr>
                <a:xfrm>
                  <a:off x="4214700" y="1329718"/>
                  <a:ext cx="3692325" cy="529440"/>
                </a:xfrm>
                <a:prstGeom prst="rect">
                  <a:avLst/>
                </a:prstGeom>
                <a:noFill/>
              </p:spPr>
              <p:txBody>
                <a:bodyPr wrap="square" tIns="72000" bIns="72000">
                  <a:normAutofit/>
                </a:bodyPr>
                <a:lstStyle/>
                <a:p>
                  <a:pPr algn="ctr">
                    <a:lnSpc>
                      <a:spcPct val="120000"/>
                    </a:lnSpc>
                  </a:pPr>
                  <a:endParaRPr lang="en-US" altLang="zh-CN" sz="800">
                    <a:solidFill>
                      <a:schemeClr val="bg1"/>
                    </a:solidFill>
                    <a:cs typeface="+mn-ea"/>
                    <a:sym typeface="+mn-lt"/>
                  </a:endParaRPr>
                </a:p>
              </p:txBody>
            </p:sp>
          </p:grpSp>
        </p:grpSp>
        <p:pic>
          <p:nvPicPr>
            <p:cNvPr id="2" name="图片 1"/>
            <p:cNvPicPr>
              <a:picLocks noChangeAspect="1"/>
            </p:cNvPicPr>
            <p:nvPr/>
          </p:nvPicPr>
          <p:blipFill>
            <a:blip r:embed="rId1"/>
            <a:stretch>
              <a:fillRect/>
            </a:stretch>
          </p:blipFill>
          <p:spPr>
            <a:xfrm>
              <a:off x="4187" y="2812"/>
              <a:ext cx="6027" cy="3721"/>
            </a:xfrm>
            <a:prstGeom prst="rect">
              <a:avLst/>
            </a:prstGeom>
          </p:spPr>
        </p:pic>
      </p:grpSp>
      <p:sp>
        <p:nvSpPr>
          <p:cNvPr id="19" name="矩形 18"/>
          <p:cNvSpPr/>
          <p:nvPr/>
        </p:nvSpPr>
        <p:spPr>
          <a:xfrm>
            <a:off x="5446395" y="1689735"/>
            <a:ext cx="3239135" cy="1014730"/>
          </a:xfrm>
          <a:prstGeom prst="rect">
            <a:avLst/>
          </a:prstGeom>
          <a:noFill/>
          <a:ln>
            <a:noFill/>
          </a:ln>
        </p:spPr>
        <p:txBody>
          <a:bodyPr wrap="square" rtlCol="0" anchor="t">
            <a:spAutoFit/>
          </a:bodyPr>
          <a:p>
            <a:pPr algn="ctr"/>
            <a:r>
              <a:rPr lang="zh-CN" altLang="en-US" sz="6000" b="1">
                <a:solidFill>
                  <a:schemeClr val="tx1"/>
                </a:solidFill>
                <a:effectLst>
                  <a:outerShdw blurRad="38100" dist="19050" dir="2700000" algn="tl" rotWithShape="0">
                    <a:schemeClr val="dk1">
                      <a:alpha val="40000"/>
                    </a:schemeClr>
                  </a:outerShdw>
                </a:effectLst>
              </a:rPr>
              <a:t>？遍历</a:t>
            </a:r>
            <a:endParaRPr lang="zh-CN" altLang="en-US" sz="60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 name="图片 55"/>
          <p:cNvPicPr>
            <a:picLocks noChangeAspect="1"/>
          </p:cNvPicPr>
          <p:nvPr/>
        </p:nvPicPr>
        <p:blipFill>
          <a:blip r:embed="rId1"/>
          <a:stretch>
            <a:fillRect/>
          </a:stretch>
        </p:blipFill>
        <p:spPr>
          <a:xfrm>
            <a:off x="30480" y="12700"/>
            <a:ext cx="9077325" cy="711200"/>
          </a:xfrm>
          <a:prstGeom prst="rect">
            <a:avLst/>
          </a:prstGeom>
        </p:spPr>
      </p:pic>
      <p:sp>
        <p:nvSpPr>
          <p:cNvPr id="2" name="文本框 1"/>
          <p:cNvSpPr txBox="1"/>
          <p:nvPr/>
        </p:nvSpPr>
        <p:spPr>
          <a:xfrm>
            <a:off x="649605" y="119380"/>
            <a:ext cx="2735580" cy="398780"/>
          </a:xfrm>
          <a:prstGeom prst="rect">
            <a:avLst/>
          </a:prstGeom>
          <a:noFill/>
        </p:spPr>
        <p:txBody>
          <a:bodyPr wrap="none" rtlCol="0">
            <a:spAutoFit/>
          </a:bodyPr>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文件树的广度优先遍历</a:t>
            </a:r>
            <a:endParaRPr lang="zh-CN" altLang="en-US" sz="2000" b="1"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625" y="657408"/>
            <a:ext cx="1122748" cy="1122748"/>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010" y="2904490"/>
            <a:ext cx="369094" cy="369094"/>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9634" y="2812098"/>
            <a:ext cx="522446" cy="522446"/>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780" y="2892108"/>
            <a:ext cx="369094" cy="369094"/>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119" y="2892108"/>
            <a:ext cx="369094" cy="369094"/>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334" y="2812098"/>
            <a:ext cx="522446" cy="522446"/>
          </a:xfrm>
          <a:prstGeom prst="rect">
            <a:avLst/>
          </a:prstGeom>
        </p:spPr>
      </p:pic>
      <p:cxnSp>
        <p:nvCxnSpPr>
          <p:cNvPr id="24" name="直接连接符 23"/>
          <p:cNvCxnSpPr/>
          <p:nvPr/>
        </p:nvCxnSpPr>
        <p:spPr>
          <a:xfrm flipH="1">
            <a:off x="1795939" y="1780064"/>
            <a:ext cx="2278380" cy="1124426"/>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622709" y="1780064"/>
            <a:ext cx="1451610" cy="1112044"/>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28048" y="1780064"/>
            <a:ext cx="646271" cy="1112044"/>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 idx="2"/>
          </p:cNvCxnSpPr>
          <p:nvPr/>
        </p:nvCxnSpPr>
        <p:spPr>
          <a:xfrm>
            <a:off x="4067334" y="1780064"/>
            <a:ext cx="890111" cy="111633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 idx="2"/>
          </p:cNvCxnSpPr>
          <p:nvPr/>
        </p:nvCxnSpPr>
        <p:spPr>
          <a:xfrm>
            <a:off x="4067334" y="1780064"/>
            <a:ext cx="1942148" cy="110871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p:nvPr/>
        </p:nvGraphicFramePr>
        <p:xfrm>
          <a:off x="1725930" y="4062254"/>
          <a:ext cx="4435475" cy="626110"/>
        </p:xfrm>
        <a:graphic>
          <a:graphicData uri="http://schemas.openxmlformats.org/drawingml/2006/table">
            <a:tbl>
              <a:tblPr firstRow="1" bandRow="1">
                <a:tableStyleId>{5C22544A-7EE6-4342-B048-85BDC9FD1C3A}</a:tableStyleId>
              </a:tblPr>
              <a:tblGrid>
                <a:gridCol w="887095"/>
                <a:gridCol w="887095"/>
                <a:gridCol w="887095"/>
                <a:gridCol w="887095"/>
                <a:gridCol w="887095"/>
              </a:tblGrid>
              <a:tr h="626110">
                <a:tc>
                  <a:txBody>
                    <a:bodyPr/>
                    <a:p>
                      <a:pPr>
                        <a:buNone/>
                      </a:pPr>
                      <a:endParaRPr lang="zh-CN" altLang="en-US" sz="1350"/>
                    </a:p>
                  </a:txBody>
                  <a:tcPr marL="68580" marR="68580" marT="34290" marB="34290">
                    <a:noFill/>
                  </a:tcPr>
                </a:tc>
                <a:tc>
                  <a:txBody>
                    <a:bodyPr/>
                    <a:p>
                      <a:pPr>
                        <a:buNone/>
                      </a:pPr>
                      <a:endParaRPr lang="zh-CN" altLang="en-US" sz="1350"/>
                    </a:p>
                  </a:txBody>
                  <a:tcPr marL="68580" marR="68580" marT="34290" marB="34290">
                    <a:noFill/>
                  </a:tcPr>
                </a:tc>
                <a:tc>
                  <a:txBody>
                    <a:bodyPr/>
                    <a:p>
                      <a:pPr>
                        <a:buNone/>
                      </a:pPr>
                      <a:endParaRPr lang="zh-CN" altLang="en-US" sz="1350"/>
                    </a:p>
                  </a:txBody>
                  <a:tcPr marL="68580" marR="68580" marT="34290" marB="34290">
                    <a:noFill/>
                  </a:tcPr>
                </a:tc>
                <a:tc>
                  <a:txBody>
                    <a:bodyPr/>
                    <a:p>
                      <a:pPr>
                        <a:buNone/>
                      </a:pPr>
                      <a:endParaRPr lang="zh-CN" altLang="en-US" sz="1350"/>
                    </a:p>
                  </a:txBody>
                  <a:tcPr marL="68580" marR="68580" marT="34290" marB="34290">
                    <a:noFill/>
                  </a:tcPr>
                </a:tc>
                <a:tc>
                  <a:txBody>
                    <a:bodyPr/>
                    <a:p>
                      <a:pPr>
                        <a:buNone/>
                      </a:pPr>
                      <a:endParaRPr lang="zh-CN" altLang="en-US" sz="1350"/>
                    </a:p>
                  </a:txBody>
                  <a:tcPr marL="68580" marR="68580" marT="34290" marB="34290">
                    <a:noFill/>
                  </a:tcPr>
                </a:tc>
              </a:tr>
            </a:tbl>
          </a:graphicData>
        </a:graphic>
      </p:graphicFrame>
      <p:sp>
        <p:nvSpPr>
          <p:cNvPr id="57" name="文本框 56"/>
          <p:cNvSpPr txBox="1"/>
          <p:nvPr/>
        </p:nvSpPr>
        <p:spPr>
          <a:xfrm>
            <a:off x="1292543" y="4133691"/>
            <a:ext cx="363379" cy="506730"/>
          </a:xfrm>
          <a:prstGeom prst="rect">
            <a:avLst/>
          </a:prstGeom>
          <a:noFill/>
        </p:spPr>
        <p:txBody>
          <a:bodyPr wrap="square" rtlCol="0">
            <a:spAutoFit/>
          </a:bodyPr>
          <a:p>
            <a:r>
              <a:rPr lang="zh-CN" altLang="en-US" sz="1350"/>
              <a:t>队</a:t>
            </a:r>
            <a:endParaRPr lang="zh-CN" altLang="en-US" sz="1350"/>
          </a:p>
          <a:p>
            <a:r>
              <a:rPr lang="zh-CN" altLang="en-US" sz="1350"/>
              <a:t>头</a:t>
            </a:r>
            <a:endParaRPr lang="zh-CN" altLang="en-US" sz="1350"/>
          </a:p>
        </p:txBody>
      </p:sp>
      <p:sp>
        <p:nvSpPr>
          <p:cNvPr id="80" name="文本框 79"/>
          <p:cNvSpPr txBox="1"/>
          <p:nvPr/>
        </p:nvSpPr>
        <p:spPr>
          <a:xfrm>
            <a:off x="6240780" y="4133215"/>
            <a:ext cx="363379" cy="506730"/>
          </a:xfrm>
          <a:prstGeom prst="rect">
            <a:avLst/>
          </a:prstGeom>
          <a:noFill/>
        </p:spPr>
        <p:txBody>
          <a:bodyPr wrap="square" rtlCol="0">
            <a:spAutoFit/>
          </a:bodyPr>
          <a:p>
            <a:r>
              <a:rPr lang="zh-CN" altLang="en-US" sz="1350"/>
              <a:t>队尾</a:t>
            </a:r>
            <a:endParaRPr lang="zh-CN" altLang="en-US" sz="1350"/>
          </a:p>
        </p:txBody>
      </p:sp>
      <p:sp>
        <p:nvSpPr>
          <p:cNvPr id="30" name="文本框 29"/>
          <p:cNvSpPr txBox="1"/>
          <p:nvPr/>
        </p:nvSpPr>
        <p:spPr>
          <a:xfrm>
            <a:off x="3439795" y="564515"/>
            <a:ext cx="1254125" cy="275590"/>
          </a:xfrm>
          <a:prstGeom prst="rect">
            <a:avLst/>
          </a:prstGeom>
          <a:noFill/>
        </p:spPr>
        <p:txBody>
          <a:bodyPr wrap="none" rtlCol="0">
            <a:spAutoFit/>
          </a:bodyPr>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所选需同步目录</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blinds(horizontal)">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linds(horizontal)">
                                      <p:cBhvr>
                                        <p:cTn id="14" dur="500"/>
                                        <p:tgtEl>
                                          <p:spTgt spid="24"/>
                                        </p:tgtEl>
                                      </p:cBhvr>
                                    </p:animEffect>
                                  </p:childTnLst>
                                </p:cTn>
                              </p:par>
                              <p:par>
                                <p:cTn id="15" presetID="3" presetClass="entr" presetSubtype="1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par>
                                <p:cTn id="18" presetID="3" presetClass="entr" presetSubtype="1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linds(horizontal)">
                                      <p:cBhvr>
                                        <p:cTn id="20" dur="500"/>
                                        <p:tgtEl>
                                          <p:spTgt spid="26"/>
                                        </p:tgtEl>
                                      </p:cBhvr>
                                    </p:animEffect>
                                  </p:childTnLst>
                                </p:cTn>
                              </p:par>
                              <p:par>
                                <p:cTn id="21" presetID="3" presetClass="entr" presetSubtype="1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par>
                                <p:cTn id="24" presetID="3" presetClass="entr" presetSubtype="1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par>
                                <p:cTn id="31" presetID="3" presetClass="entr" presetSubtype="1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linds(horizontal)">
                                      <p:cBhvr>
                                        <p:cTn id="36" dur="500"/>
                                        <p:tgtEl>
                                          <p:spTgt spid="21"/>
                                        </p:tgtEl>
                                      </p:cBhvr>
                                    </p:animEffect>
                                  </p:childTnLst>
                                </p:cTn>
                              </p:par>
                              <p:par>
                                <p:cTn id="37" presetID="3" presetClass="entr" presetSubtype="1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par>
                          <p:cTn id="43" fill="hold">
                            <p:stCondLst>
                              <p:cond delay="1000"/>
                            </p:stCondLst>
                            <p:childTnLst>
                              <p:par>
                                <p:cTn id="44" presetID="3" presetClass="entr" presetSubtype="10"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blinds(horizontal)">
                                      <p:cBhvr>
                                        <p:cTn id="46" dur="500"/>
                                        <p:tgtEl>
                                          <p:spTgt spid="57"/>
                                        </p:tgtEl>
                                      </p:cBhvr>
                                    </p:animEffect>
                                  </p:childTnLst>
                                </p:cTn>
                              </p:par>
                            </p:childTnLst>
                          </p:cTn>
                        </p:par>
                        <p:par>
                          <p:cTn id="47" fill="hold">
                            <p:stCondLst>
                              <p:cond delay="1500"/>
                            </p:stCondLst>
                            <p:childTnLst>
                              <p:par>
                                <p:cTn id="48" presetID="3" presetClass="entr" presetSubtype="10" fill="hold" grpId="0" nodeType="after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blinds(horizontal)">
                                      <p:cBhvr>
                                        <p:cTn id="50" dur="500"/>
                                        <p:tgtEl>
                                          <p:spTgt spid="80"/>
                                        </p:tgtEl>
                                      </p:cBhvr>
                                    </p:animEffect>
                                  </p:childTnLst>
                                </p:cTn>
                              </p:par>
                            </p:childTnLst>
                          </p:cTn>
                        </p:par>
                        <p:par>
                          <p:cTn id="51" fill="hold">
                            <p:stCondLst>
                              <p:cond delay="2000"/>
                            </p:stCondLst>
                            <p:childTnLst>
                              <p:par>
                                <p:cTn id="52" presetID="3" presetClass="entr" presetSubtype="10"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blinds(horizontal)">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nodeType="clickEffect">
                                  <p:stCondLst>
                                    <p:cond delay="0"/>
                                  </p:stCondLst>
                                  <p:childTnLst>
                                    <p:animMotion origin="layout" path="M -0.000304 -0.000017 L -0.001138 0.090907 L 0.206625 0.092740 L 0.205842 0.260485 L -0.308740 0.262205 " pathEditMode="relative" rAng="0" ptsTypes="">
                                      <p:cBhvr>
                                        <p:cTn id="58" dur="2000" fill="hold"/>
                                        <p:tgtEl>
                                          <p:spTgt spid="20"/>
                                        </p:tgtEl>
                                        <p:attrNameLst>
                                          <p:attrName>ppt_x</p:attrName>
                                          <p:attrName>ppt_y</p:attrName>
                                        </p:attrNameLst>
                                      </p:cBhvr>
                                      <p:rCtr x="-50" y="131"/>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nodeType="clickEffect">
                                  <p:stCondLst>
                                    <p:cond delay="0"/>
                                  </p:stCondLst>
                                  <p:childTnLst>
                                    <p:animMotion origin="layout" path="M 0.000052 0.055093 L 0.000885 0.145833 L 0.224531 0.148704 L 0.224531 0.269722 L -0.324115 0.261111 L -0.324115 0.261111 " pathEditMode="relative" ptsTypes="">
                                      <p:cBhvr>
                                        <p:cTn id="62" dur="2000" fill="hold"/>
                                        <p:tgtEl>
                                          <p:spTgt spid="2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0"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 name="图片 55"/>
          <p:cNvPicPr>
            <a:picLocks noChangeAspect="1"/>
          </p:cNvPicPr>
          <p:nvPr/>
        </p:nvPicPr>
        <p:blipFill>
          <a:blip r:embed="rId1"/>
          <a:stretch>
            <a:fillRect/>
          </a:stretch>
        </p:blipFill>
        <p:spPr>
          <a:xfrm>
            <a:off x="30480" y="12700"/>
            <a:ext cx="9077325" cy="711200"/>
          </a:xfrm>
          <a:prstGeom prst="rect">
            <a:avLst/>
          </a:prstGeom>
        </p:spPr>
      </p:pic>
      <p:sp>
        <p:nvSpPr>
          <p:cNvPr id="2" name="文本框 1"/>
          <p:cNvSpPr txBox="1"/>
          <p:nvPr/>
        </p:nvSpPr>
        <p:spPr>
          <a:xfrm>
            <a:off x="649605" y="119380"/>
            <a:ext cx="2735580" cy="398780"/>
          </a:xfrm>
          <a:prstGeom prst="rect">
            <a:avLst/>
          </a:prstGeom>
          <a:noFill/>
        </p:spPr>
        <p:txBody>
          <a:bodyPr wrap="none" rtlCol="0">
            <a:spAutoFit/>
          </a:bodyPr>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文件树的广度优先遍历</a:t>
            </a:r>
            <a:endParaRPr lang="zh-CN" altLang="en-US" sz="2000" b="1"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135" y="2851309"/>
            <a:ext cx="369094" cy="369094"/>
          </a:xfrm>
          <a:prstGeom prst="rect">
            <a:avLst/>
          </a:prstGeom>
        </p:spPr>
      </p:pic>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778" y="2759393"/>
            <a:ext cx="522446" cy="522446"/>
          </a:xfrm>
          <a:prstGeom prst="rect">
            <a:avLst/>
          </a:prstGeom>
        </p:spPr>
      </p:pic>
      <p:pic>
        <p:nvPicPr>
          <p:cNvPr id="36" name="图片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80" y="2836069"/>
            <a:ext cx="369094" cy="369094"/>
          </a:xfrm>
          <a:prstGeom prst="rect">
            <a:avLst/>
          </a:prstGeom>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788" y="2843213"/>
            <a:ext cx="369094" cy="369094"/>
          </a:xfrm>
          <a:prstGeom prst="rect">
            <a:avLst/>
          </a:prstGeom>
        </p:spPr>
      </p:pic>
      <p:cxnSp>
        <p:nvCxnSpPr>
          <p:cNvPr id="38" name="直接连接符 37"/>
          <p:cNvCxnSpPr/>
          <p:nvPr/>
        </p:nvCxnSpPr>
        <p:spPr>
          <a:xfrm flipH="1">
            <a:off x="2795588" y="1829753"/>
            <a:ext cx="1219200" cy="1124426"/>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3567589" y="1841659"/>
            <a:ext cx="433388" cy="109728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014788" y="1829753"/>
            <a:ext cx="184785" cy="1109663"/>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014788" y="1829753"/>
            <a:ext cx="890111" cy="111633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42" name="表格 41"/>
          <p:cNvGraphicFramePr/>
          <p:nvPr/>
        </p:nvGraphicFramePr>
        <p:xfrm>
          <a:off x="1733550" y="4069239"/>
          <a:ext cx="4435475" cy="626110"/>
        </p:xfrm>
        <a:graphic>
          <a:graphicData uri="http://schemas.openxmlformats.org/drawingml/2006/table">
            <a:tbl>
              <a:tblPr firstRow="1" bandRow="1">
                <a:tableStyleId>{5C22544A-7EE6-4342-B048-85BDC9FD1C3A}</a:tableStyleId>
              </a:tblPr>
              <a:tblGrid>
                <a:gridCol w="887095"/>
                <a:gridCol w="887095"/>
                <a:gridCol w="887095"/>
                <a:gridCol w="887095"/>
                <a:gridCol w="887095"/>
              </a:tblGrid>
              <a:tr h="626110">
                <a:tc>
                  <a:txBody>
                    <a:bodyPr/>
                    <a:p>
                      <a:pPr>
                        <a:buNone/>
                      </a:pPr>
                      <a:endParaRPr lang="zh-CN" altLang="en-US" sz="1350"/>
                    </a:p>
                  </a:txBody>
                  <a:tcPr marL="68580" marR="68580" marT="34290" marB="34290">
                    <a:noFill/>
                  </a:tcPr>
                </a:tc>
                <a:tc>
                  <a:txBody>
                    <a:bodyPr/>
                    <a:p>
                      <a:pPr>
                        <a:buNone/>
                      </a:pPr>
                      <a:endParaRPr lang="zh-CN" altLang="en-US" sz="1350"/>
                    </a:p>
                  </a:txBody>
                  <a:tcPr marL="68580" marR="68580" marT="34290" marB="34290">
                    <a:noFill/>
                  </a:tcPr>
                </a:tc>
                <a:tc>
                  <a:txBody>
                    <a:bodyPr/>
                    <a:p>
                      <a:pPr>
                        <a:buNone/>
                      </a:pPr>
                      <a:endParaRPr lang="zh-CN" altLang="en-US" sz="1350"/>
                    </a:p>
                  </a:txBody>
                  <a:tcPr marL="68580" marR="68580" marT="34290" marB="34290">
                    <a:noFill/>
                  </a:tcPr>
                </a:tc>
                <a:tc>
                  <a:txBody>
                    <a:bodyPr/>
                    <a:p>
                      <a:pPr>
                        <a:buNone/>
                      </a:pPr>
                      <a:endParaRPr lang="zh-CN" altLang="en-US" sz="1350"/>
                    </a:p>
                  </a:txBody>
                  <a:tcPr marL="68580" marR="68580" marT="34290" marB="34290">
                    <a:noFill/>
                  </a:tcPr>
                </a:tc>
                <a:tc>
                  <a:txBody>
                    <a:bodyPr/>
                    <a:p>
                      <a:pPr>
                        <a:buNone/>
                      </a:pPr>
                      <a:endParaRPr lang="zh-CN" altLang="en-US" sz="1350"/>
                    </a:p>
                  </a:txBody>
                  <a:tcPr marL="68580" marR="68580" marT="34290" marB="34290">
                    <a:noFill/>
                  </a:tcPr>
                </a:tc>
              </a:tr>
            </a:tbl>
          </a:graphicData>
        </a:graphic>
      </p:graphicFrame>
      <p:sp>
        <p:nvSpPr>
          <p:cNvPr id="57" name="文本框 56"/>
          <p:cNvSpPr txBox="1"/>
          <p:nvPr/>
        </p:nvSpPr>
        <p:spPr>
          <a:xfrm>
            <a:off x="1300163" y="4140676"/>
            <a:ext cx="363379" cy="506730"/>
          </a:xfrm>
          <a:prstGeom prst="rect">
            <a:avLst/>
          </a:prstGeom>
          <a:noFill/>
        </p:spPr>
        <p:txBody>
          <a:bodyPr wrap="square" rtlCol="0">
            <a:spAutoFit/>
          </a:bodyPr>
          <a:p>
            <a:r>
              <a:rPr lang="zh-CN" altLang="en-US" sz="1350"/>
              <a:t>队</a:t>
            </a:r>
            <a:endParaRPr lang="zh-CN" altLang="en-US" sz="1350"/>
          </a:p>
          <a:p>
            <a:r>
              <a:rPr lang="zh-CN" altLang="en-US" sz="1350"/>
              <a:t>头</a:t>
            </a:r>
            <a:endParaRPr lang="zh-CN" altLang="en-US" sz="1350"/>
          </a:p>
        </p:txBody>
      </p:sp>
      <p:sp>
        <p:nvSpPr>
          <p:cNvPr id="43" name="文本框 42"/>
          <p:cNvSpPr txBox="1"/>
          <p:nvPr/>
        </p:nvSpPr>
        <p:spPr>
          <a:xfrm>
            <a:off x="6248400" y="4140200"/>
            <a:ext cx="363379" cy="506730"/>
          </a:xfrm>
          <a:prstGeom prst="rect">
            <a:avLst/>
          </a:prstGeom>
          <a:noFill/>
        </p:spPr>
        <p:txBody>
          <a:bodyPr wrap="square" rtlCol="0">
            <a:spAutoFit/>
          </a:bodyPr>
          <a:p>
            <a:r>
              <a:rPr lang="zh-CN" altLang="en-US" sz="1350"/>
              <a:t>队尾</a:t>
            </a:r>
            <a:endParaRPr lang="zh-CN" altLang="en-US" sz="1350"/>
          </a:p>
        </p:txBody>
      </p:sp>
      <p:pic>
        <p:nvPicPr>
          <p:cNvPr id="44" name="图片 43" descr="1f4c1042ed0080cf3526644f92248ddc"/>
          <p:cNvPicPr>
            <a:picLocks noChangeAspect="1"/>
          </p:cNvPicPr>
          <p:nvPr/>
        </p:nvPicPr>
        <p:blipFill>
          <a:blip r:embed="rId3"/>
          <a:stretch>
            <a:fillRect/>
          </a:stretch>
        </p:blipFill>
        <p:spPr>
          <a:xfrm>
            <a:off x="1916430" y="4140200"/>
            <a:ext cx="523875" cy="523875"/>
          </a:xfrm>
          <a:prstGeom prst="rect">
            <a:avLst/>
          </a:prstGeom>
        </p:spPr>
      </p:pic>
      <p:pic>
        <p:nvPicPr>
          <p:cNvPr id="45" name="图片 44" descr="1f4c1042ed0080cf3526644f92248ddc"/>
          <p:cNvPicPr>
            <a:picLocks noChangeAspect="1"/>
          </p:cNvPicPr>
          <p:nvPr/>
        </p:nvPicPr>
        <p:blipFill>
          <a:blip r:embed="rId3"/>
          <a:stretch>
            <a:fillRect/>
          </a:stretch>
        </p:blipFill>
        <p:spPr>
          <a:xfrm>
            <a:off x="2756059" y="4120674"/>
            <a:ext cx="523875" cy="523875"/>
          </a:xfrm>
          <a:prstGeom prst="rect">
            <a:avLst/>
          </a:prstGeom>
        </p:spPr>
      </p:pic>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139" y="907916"/>
            <a:ext cx="1122748" cy="1122748"/>
          </a:xfrm>
          <a:prstGeom prst="rect">
            <a:avLst/>
          </a:prstGeom>
        </p:spPr>
      </p:pic>
      <p:sp>
        <p:nvSpPr>
          <p:cNvPr id="47" name="文本框 46"/>
          <p:cNvSpPr txBox="1"/>
          <p:nvPr/>
        </p:nvSpPr>
        <p:spPr>
          <a:xfrm>
            <a:off x="3589020" y="723900"/>
            <a:ext cx="795020" cy="275590"/>
          </a:xfrm>
          <a:prstGeom prst="rect">
            <a:avLst/>
          </a:prstGeom>
          <a:noFill/>
        </p:spPr>
        <p:txBody>
          <a:bodyPr wrap="none" rtlCol="0">
            <a:spAutoFit/>
          </a:bodyPr>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当前目录</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7679 0.000164 L -0.060751 -0.001152 L -0.059322 -0.560992 L -0.060060 -0.560992 L 0.201801 -0.562397 " pathEditMode="relative" rAng="0" ptsTypes="">
                                      <p:cBhvr>
                                        <p:cTn id="6" dur="2000" fill="hold"/>
                                        <p:tgtEl>
                                          <p:spTgt spid="44"/>
                                        </p:tgtEl>
                                        <p:attrNameLst>
                                          <p:attrName>ppt_x</p:attrName>
                                          <p:attrName>ppt_y</p:attrName>
                                        </p:attrNameLst>
                                      </p:cBhvr>
                                      <p:rCtr x="78" y="-281"/>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4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childTnLst>
                          </p:cTn>
                        </p:par>
                        <p:par>
                          <p:cTn id="14" fill="hold">
                            <p:stCondLst>
                              <p:cond delay="0"/>
                            </p:stCondLst>
                            <p:childTnLst>
                              <p:par>
                                <p:cTn id="15" presetID="22" presetClass="entr" presetSubtype="4" fill="hold" nodeType="afterEffect">
                                  <p:stCondLst>
                                    <p:cond delay="0"/>
                                  </p:stCondLst>
                                  <p:childTnLst>
                                    <p:set>
                                      <p:cBhvr>
                                        <p:cTn id="16" dur="1000" fill="hold">
                                          <p:stCondLst>
                                            <p:cond delay="0"/>
                                          </p:stCondLst>
                                        </p:cTn>
                                        <p:tgtEl>
                                          <p:spTgt spid="46"/>
                                        </p:tgtEl>
                                        <p:attrNameLst>
                                          <p:attrName>style.visibility</p:attrName>
                                        </p:attrNameLst>
                                      </p:cBhvr>
                                      <p:to>
                                        <p:strVal val="visible"/>
                                      </p:to>
                                    </p:set>
                                    <p:animEffect transition="in" filter="wipe(down)">
                                      <p:cBhvr>
                                        <p:cTn id="17" dur="10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par>
                                <p:cTn id="23" presetID="3" presetClass="entr" presetSubtype="1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linds(horizontal)">
                                      <p:cBhvr>
                                        <p:cTn id="25" dur="500"/>
                                        <p:tgtEl>
                                          <p:spTgt spid="39"/>
                                        </p:tgtEl>
                                      </p:cBhvr>
                                    </p:animEffect>
                                  </p:childTnLst>
                                </p:cTn>
                              </p:par>
                              <p:par>
                                <p:cTn id="26" presetID="3" presetClass="entr" presetSubtype="1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blinds(horizontal)">
                                      <p:cBhvr>
                                        <p:cTn id="31" dur="500"/>
                                        <p:tgtEl>
                                          <p:spTgt spid="41"/>
                                        </p:tgtEl>
                                      </p:cBhvr>
                                    </p:animEffect>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blinds(horizontal)">
                                      <p:cBhvr>
                                        <p:cTn id="35" dur="500"/>
                                        <p:tgtEl>
                                          <p:spTgt spid="33"/>
                                        </p:tgtEl>
                                      </p:cBhvr>
                                    </p:animEffect>
                                  </p:childTnLst>
                                </p:cTn>
                              </p:par>
                              <p:par>
                                <p:cTn id="36" presetID="3" presetClass="entr" presetSubtype="1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linds(horizontal)">
                                      <p:cBhvr>
                                        <p:cTn id="38" dur="500"/>
                                        <p:tgtEl>
                                          <p:spTgt spid="36"/>
                                        </p:tgtEl>
                                      </p:cBhvr>
                                    </p:animEffect>
                                  </p:childTnLst>
                                </p:cTn>
                              </p:par>
                              <p:par>
                                <p:cTn id="39" presetID="3" presetClass="entr" presetSubtype="1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blinds(horizontal)">
                                      <p:cBhvr>
                                        <p:cTn id="41" dur="500"/>
                                        <p:tgtEl>
                                          <p:spTgt spid="37"/>
                                        </p:tgtEl>
                                      </p:cBhvr>
                                    </p:animEffect>
                                  </p:childTnLst>
                                </p:cTn>
                              </p:par>
                              <p:par>
                                <p:cTn id="42" presetID="3" presetClass="entr" presetSubtype="1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000 0.000000 L -0.097448 0.002037 " pathEditMode="relative" rAng="0" ptsTypes="">
                                      <p:cBhvr>
                                        <p:cTn id="48" dur="2000" fill="hold"/>
                                        <p:tgtEl>
                                          <p:spTgt spid="45"/>
                                        </p:tgtEl>
                                        <p:attrNameLst>
                                          <p:attrName>ppt_x</p:attrName>
                                          <p:attrName>ppt_y</p:attrName>
                                        </p:attrNameLst>
                                      </p:cBhvr>
                                      <p:rCtr x="-36" y="1"/>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002906 0.052083 L 0.002906 0.138854 L 0.237421 0.137624 L 0.238244 0.281805 L -0.211547 0.274096 L -0.209952 0.275408 " pathEditMode="relative" rAng="0" ptsTypes="">
                                      <p:cBhvr>
                                        <p:cTn id="52" dur="2000" fill="hold"/>
                                        <p:tgtEl>
                                          <p:spTgt spid="35"/>
                                        </p:tgtEl>
                                        <p:attrNameLst>
                                          <p:attrName>ppt_x</p:attrName>
                                          <p:attrName>ppt_y</p:attrName>
                                        </p:attrNameLst>
                                      </p:cBhvr>
                                      <p:rCtr x="10" y="1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79790c64-9983-43f6-a83d-911277842dbb"/>
          <p:cNvGrpSpPr>
            <a:grpSpLocks noChangeAspect="1"/>
          </p:cNvGrpSpPr>
          <p:nvPr/>
        </p:nvGrpSpPr>
        <p:grpSpPr>
          <a:xfrm rot="0">
            <a:off x="43815" y="22860"/>
            <a:ext cx="5602605" cy="4570095"/>
            <a:chOff x="2360935" y="4"/>
            <a:chExt cx="7470132" cy="6093295"/>
          </a:xfrm>
        </p:grpSpPr>
        <p:sp>
          <p:nvSpPr>
            <p:cNvPr id="4" name="Rectangle: Top Corners Snipped 1"/>
            <p:cNvSpPr/>
            <p:nvPr/>
          </p:nvSpPr>
          <p:spPr>
            <a:xfrm rot="10800000">
              <a:off x="3354097" y="4"/>
              <a:ext cx="5483819" cy="5007429"/>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5" name="Group 7"/>
            <p:cNvGrpSpPr/>
            <p:nvPr/>
          </p:nvGrpSpPr>
          <p:grpSpPr>
            <a:xfrm>
              <a:off x="5478193" y="3342445"/>
              <a:ext cx="936299" cy="936299"/>
              <a:chOff x="11609634" y="1356959"/>
              <a:chExt cx="287091" cy="287091"/>
            </a:xfrm>
            <a:solidFill>
              <a:schemeClr val="bg1"/>
            </a:solidFill>
          </p:grpSpPr>
          <p:sp>
            <p:nvSpPr>
              <p:cNvPr id="16" name="Freeform: Shape 8"/>
              <p:cNvSpPr/>
              <p:nvPr/>
            </p:nvSpPr>
            <p:spPr bwMode="auto">
              <a:xfrm>
                <a:off x="11609634" y="1356959"/>
                <a:ext cx="287091" cy="287091"/>
              </a:xfrm>
              <a:custGeom>
                <a:avLst/>
                <a:gdLst>
                  <a:gd name="T0" fmla="*/ 652 w 932"/>
                  <a:gd name="T1" fmla="*/ 901 h 932"/>
                  <a:gd name="T2" fmla="*/ 901 w 932"/>
                  <a:gd name="T3" fmla="*/ 808 h 932"/>
                  <a:gd name="T4" fmla="*/ 31 w 932"/>
                  <a:gd name="T5" fmla="*/ 808 h 932"/>
                  <a:gd name="T6" fmla="*/ 279 w 932"/>
                  <a:gd name="T7" fmla="*/ 901 h 932"/>
                  <a:gd name="T8" fmla="*/ 31 w 932"/>
                  <a:gd name="T9" fmla="*/ 808 h 932"/>
                  <a:gd name="T10" fmla="*/ 279 w 932"/>
                  <a:gd name="T11" fmla="*/ 31 h 932"/>
                  <a:gd name="T12" fmla="*/ 31 w 932"/>
                  <a:gd name="T13" fmla="*/ 124 h 932"/>
                  <a:gd name="T14" fmla="*/ 901 w 932"/>
                  <a:gd name="T15" fmla="*/ 124 h 932"/>
                  <a:gd name="T16" fmla="*/ 652 w 932"/>
                  <a:gd name="T17" fmla="*/ 31 h 932"/>
                  <a:gd name="T18" fmla="*/ 901 w 932"/>
                  <a:gd name="T19" fmla="*/ 124 h 932"/>
                  <a:gd name="T20" fmla="*/ 310 w 932"/>
                  <a:gd name="T21" fmla="*/ 31 h 932"/>
                  <a:gd name="T22" fmla="*/ 621 w 932"/>
                  <a:gd name="T23" fmla="*/ 124 h 932"/>
                  <a:gd name="T24" fmla="*/ 31 w 932"/>
                  <a:gd name="T25" fmla="*/ 777 h 932"/>
                  <a:gd name="T26" fmla="*/ 901 w 932"/>
                  <a:gd name="T27" fmla="*/ 155 h 932"/>
                  <a:gd name="T28" fmla="*/ 31 w 932"/>
                  <a:gd name="T29" fmla="*/ 777 h 932"/>
                  <a:gd name="T30" fmla="*/ 621 w 932"/>
                  <a:gd name="T31" fmla="*/ 901 h 932"/>
                  <a:gd name="T32" fmla="*/ 310 w 932"/>
                  <a:gd name="T33" fmla="*/ 808 h 932"/>
                  <a:gd name="T34" fmla="*/ 916 w 932"/>
                  <a:gd name="T35" fmla="*/ 0 h 932"/>
                  <a:gd name="T36" fmla="*/ 12 w 932"/>
                  <a:gd name="T37" fmla="*/ 0 h 932"/>
                  <a:gd name="T38" fmla="*/ 7 w 932"/>
                  <a:gd name="T39" fmla="*/ 2 h 932"/>
                  <a:gd name="T40" fmla="*/ 2 w 932"/>
                  <a:gd name="T41" fmla="*/ 7 h 932"/>
                  <a:gd name="T42" fmla="*/ 0 w 932"/>
                  <a:gd name="T43" fmla="*/ 12 h 932"/>
                  <a:gd name="T44" fmla="*/ 0 w 932"/>
                  <a:gd name="T45" fmla="*/ 139 h 932"/>
                  <a:gd name="T46" fmla="*/ 0 w 932"/>
                  <a:gd name="T47" fmla="*/ 917 h 932"/>
                  <a:gd name="T48" fmla="*/ 1 w 932"/>
                  <a:gd name="T49" fmla="*/ 922 h 932"/>
                  <a:gd name="T50" fmla="*/ 4 w 932"/>
                  <a:gd name="T51" fmla="*/ 928 h 932"/>
                  <a:gd name="T52" fmla="*/ 9 w 932"/>
                  <a:gd name="T53" fmla="*/ 931 h 932"/>
                  <a:gd name="T54" fmla="*/ 15 w 932"/>
                  <a:gd name="T55" fmla="*/ 932 h 932"/>
                  <a:gd name="T56" fmla="*/ 920 w 932"/>
                  <a:gd name="T57" fmla="*/ 932 h 932"/>
                  <a:gd name="T58" fmla="*/ 925 w 932"/>
                  <a:gd name="T59" fmla="*/ 929 h 932"/>
                  <a:gd name="T60" fmla="*/ 930 w 932"/>
                  <a:gd name="T61" fmla="*/ 926 h 932"/>
                  <a:gd name="T62" fmla="*/ 932 w 932"/>
                  <a:gd name="T63" fmla="*/ 920 h 932"/>
                  <a:gd name="T64" fmla="*/ 932 w 932"/>
                  <a:gd name="T65" fmla="*/ 792 h 932"/>
                  <a:gd name="T66" fmla="*/ 932 w 932"/>
                  <a:gd name="T67" fmla="*/ 16 h 932"/>
                  <a:gd name="T68" fmla="*/ 931 w 932"/>
                  <a:gd name="T69" fmla="*/ 9 h 932"/>
                  <a:gd name="T70" fmla="*/ 928 w 932"/>
                  <a:gd name="T71" fmla="*/ 5 h 932"/>
                  <a:gd name="T72" fmla="*/ 922 w 932"/>
                  <a:gd name="T73" fmla="*/ 1 h 932"/>
                  <a:gd name="T74" fmla="*/ 916 w 932"/>
                  <a:gd name="T75"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2" h="932">
                    <a:moveTo>
                      <a:pt x="901" y="901"/>
                    </a:moveTo>
                    <a:lnTo>
                      <a:pt x="652" y="901"/>
                    </a:lnTo>
                    <a:lnTo>
                      <a:pt x="652" y="808"/>
                    </a:lnTo>
                    <a:lnTo>
                      <a:pt x="901" y="808"/>
                    </a:lnTo>
                    <a:lnTo>
                      <a:pt x="901" y="901"/>
                    </a:lnTo>
                    <a:close/>
                    <a:moveTo>
                      <a:pt x="31" y="808"/>
                    </a:moveTo>
                    <a:lnTo>
                      <a:pt x="279" y="808"/>
                    </a:lnTo>
                    <a:lnTo>
                      <a:pt x="279" y="901"/>
                    </a:lnTo>
                    <a:lnTo>
                      <a:pt x="31" y="901"/>
                    </a:lnTo>
                    <a:lnTo>
                      <a:pt x="31" y="808"/>
                    </a:lnTo>
                    <a:close/>
                    <a:moveTo>
                      <a:pt x="31" y="31"/>
                    </a:moveTo>
                    <a:lnTo>
                      <a:pt x="279" y="31"/>
                    </a:lnTo>
                    <a:lnTo>
                      <a:pt x="279" y="124"/>
                    </a:lnTo>
                    <a:lnTo>
                      <a:pt x="31" y="124"/>
                    </a:lnTo>
                    <a:lnTo>
                      <a:pt x="31" y="31"/>
                    </a:lnTo>
                    <a:close/>
                    <a:moveTo>
                      <a:pt x="901" y="124"/>
                    </a:moveTo>
                    <a:lnTo>
                      <a:pt x="652" y="124"/>
                    </a:lnTo>
                    <a:lnTo>
                      <a:pt x="652" y="31"/>
                    </a:lnTo>
                    <a:lnTo>
                      <a:pt x="901" y="31"/>
                    </a:lnTo>
                    <a:lnTo>
                      <a:pt x="901" y="124"/>
                    </a:lnTo>
                    <a:close/>
                    <a:moveTo>
                      <a:pt x="310" y="124"/>
                    </a:moveTo>
                    <a:lnTo>
                      <a:pt x="310" y="31"/>
                    </a:lnTo>
                    <a:lnTo>
                      <a:pt x="621" y="31"/>
                    </a:lnTo>
                    <a:lnTo>
                      <a:pt x="621" y="124"/>
                    </a:lnTo>
                    <a:lnTo>
                      <a:pt x="310" y="124"/>
                    </a:lnTo>
                    <a:close/>
                    <a:moveTo>
                      <a:pt x="31" y="777"/>
                    </a:moveTo>
                    <a:lnTo>
                      <a:pt x="31" y="155"/>
                    </a:lnTo>
                    <a:lnTo>
                      <a:pt x="901" y="155"/>
                    </a:lnTo>
                    <a:lnTo>
                      <a:pt x="901" y="777"/>
                    </a:lnTo>
                    <a:lnTo>
                      <a:pt x="31" y="777"/>
                    </a:lnTo>
                    <a:close/>
                    <a:moveTo>
                      <a:pt x="621" y="808"/>
                    </a:moveTo>
                    <a:lnTo>
                      <a:pt x="621" y="901"/>
                    </a:lnTo>
                    <a:lnTo>
                      <a:pt x="310" y="901"/>
                    </a:lnTo>
                    <a:lnTo>
                      <a:pt x="310" y="808"/>
                    </a:lnTo>
                    <a:lnTo>
                      <a:pt x="621" y="808"/>
                    </a:lnTo>
                    <a:close/>
                    <a:moveTo>
                      <a:pt x="916" y="0"/>
                    </a:moveTo>
                    <a:lnTo>
                      <a:pt x="15" y="0"/>
                    </a:lnTo>
                    <a:lnTo>
                      <a:pt x="12" y="0"/>
                    </a:lnTo>
                    <a:lnTo>
                      <a:pt x="9" y="1"/>
                    </a:lnTo>
                    <a:lnTo>
                      <a:pt x="7" y="2"/>
                    </a:lnTo>
                    <a:lnTo>
                      <a:pt x="4" y="5"/>
                    </a:lnTo>
                    <a:lnTo>
                      <a:pt x="2" y="7"/>
                    </a:lnTo>
                    <a:lnTo>
                      <a:pt x="1" y="9"/>
                    </a:lnTo>
                    <a:lnTo>
                      <a:pt x="0" y="12"/>
                    </a:lnTo>
                    <a:lnTo>
                      <a:pt x="0" y="16"/>
                    </a:lnTo>
                    <a:lnTo>
                      <a:pt x="0" y="139"/>
                    </a:lnTo>
                    <a:lnTo>
                      <a:pt x="0" y="792"/>
                    </a:lnTo>
                    <a:lnTo>
                      <a:pt x="0" y="917"/>
                    </a:lnTo>
                    <a:lnTo>
                      <a:pt x="0" y="920"/>
                    </a:lnTo>
                    <a:lnTo>
                      <a:pt x="1" y="922"/>
                    </a:lnTo>
                    <a:lnTo>
                      <a:pt x="2" y="926"/>
                    </a:lnTo>
                    <a:lnTo>
                      <a:pt x="4" y="928"/>
                    </a:lnTo>
                    <a:lnTo>
                      <a:pt x="7" y="929"/>
                    </a:lnTo>
                    <a:lnTo>
                      <a:pt x="9" y="931"/>
                    </a:lnTo>
                    <a:lnTo>
                      <a:pt x="12" y="932"/>
                    </a:lnTo>
                    <a:lnTo>
                      <a:pt x="15" y="932"/>
                    </a:lnTo>
                    <a:lnTo>
                      <a:pt x="916" y="932"/>
                    </a:lnTo>
                    <a:lnTo>
                      <a:pt x="920" y="932"/>
                    </a:lnTo>
                    <a:lnTo>
                      <a:pt x="922" y="931"/>
                    </a:lnTo>
                    <a:lnTo>
                      <a:pt x="925" y="929"/>
                    </a:lnTo>
                    <a:lnTo>
                      <a:pt x="928" y="928"/>
                    </a:lnTo>
                    <a:lnTo>
                      <a:pt x="930" y="926"/>
                    </a:lnTo>
                    <a:lnTo>
                      <a:pt x="931" y="922"/>
                    </a:lnTo>
                    <a:lnTo>
                      <a:pt x="932" y="920"/>
                    </a:lnTo>
                    <a:lnTo>
                      <a:pt x="932" y="917"/>
                    </a:lnTo>
                    <a:lnTo>
                      <a:pt x="932" y="792"/>
                    </a:lnTo>
                    <a:lnTo>
                      <a:pt x="932" y="139"/>
                    </a:lnTo>
                    <a:lnTo>
                      <a:pt x="932" y="16"/>
                    </a:lnTo>
                    <a:lnTo>
                      <a:pt x="932" y="12"/>
                    </a:lnTo>
                    <a:lnTo>
                      <a:pt x="931" y="9"/>
                    </a:lnTo>
                    <a:lnTo>
                      <a:pt x="930" y="7"/>
                    </a:lnTo>
                    <a:lnTo>
                      <a:pt x="928" y="5"/>
                    </a:lnTo>
                    <a:lnTo>
                      <a:pt x="925" y="2"/>
                    </a:lnTo>
                    <a:lnTo>
                      <a:pt x="922" y="1"/>
                    </a:lnTo>
                    <a:lnTo>
                      <a:pt x="920" y="0"/>
                    </a:lnTo>
                    <a:lnTo>
                      <a:pt x="9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 name="Freeform: Shape 9"/>
              <p:cNvSpPr/>
              <p:nvPr/>
            </p:nvSpPr>
            <p:spPr bwMode="auto">
              <a:xfrm>
                <a:off x="11681099" y="1428424"/>
                <a:ext cx="144162" cy="144162"/>
              </a:xfrm>
              <a:custGeom>
                <a:avLst/>
                <a:gdLst>
                  <a:gd name="T0" fmla="*/ 192 w 466"/>
                  <a:gd name="T1" fmla="*/ 432 h 467"/>
                  <a:gd name="T2" fmla="*/ 137 w 466"/>
                  <a:gd name="T3" fmla="*/ 412 h 467"/>
                  <a:gd name="T4" fmla="*/ 90 w 466"/>
                  <a:gd name="T5" fmla="*/ 377 h 467"/>
                  <a:gd name="T6" fmla="*/ 55 w 466"/>
                  <a:gd name="T7" fmla="*/ 330 h 467"/>
                  <a:gd name="T8" fmla="*/ 35 w 466"/>
                  <a:gd name="T9" fmla="*/ 275 h 467"/>
                  <a:gd name="T10" fmla="*/ 31 w 466"/>
                  <a:gd name="T11" fmla="*/ 214 h 467"/>
                  <a:gd name="T12" fmla="*/ 47 w 466"/>
                  <a:gd name="T13" fmla="*/ 155 h 467"/>
                  <a:gd name="T14" fmla="*/ 77 w 466"/>
                  <a:gd name="T15" fmla="*/ 106 h 467"/>
                  <a:gd name="T16" fmla="*/ 120 w 466"/>
                  <a:gd name="T17" fmla="*/ 66 h 467"/>
                  <a:gd name="T18" fmla="*/ 172 w 466"/>
                  <a:gd name="T19" fmla="*/ 42 h 467"/>
                  <a:gd name="T20" fmla="*/ 232 w 466"/>
                  <a:gd name="T21" fmla="*/ 32 h 467"/>
                  <a:gd name="T22" fmla="*/ 292 w 466"/>
                  <a:gd name="T23" fmla="*/ 42 h 467"/>
                  <a:gd name="T24" fmla="*/ 346 w 466"/>
                  <a:gd name="T25" fmla="*/ 66 h 467"/>
                  <a:gd name="T26" fmla="*/ 389 w 466"/>
                  <a:gd name="T27" fmla="*/ 106 h 467"/>
                  <a:gd name="T28" fmla="*/ 419 w 466"/>
                  <a:gd name="T29" fmla="*/ 156 h 467"/>
                  <a:gd name="T30" fmla="*/ 433 w 466"/>
                  <a:gd name="T31" fmla="*/ 214 h 467"/>
                  <a:gd name="T32" fmla="*/ 430 w 466"/>
                  <a:gd name="T33" fmla="*/ 275 h 467"/>
                  <a:gd name="T34" fmla="*/ 410 w 466"/>
                  <a:gd name="T35" fmla="*/ 330 h 467"/>
                  <a:gd name="T36" fmla="*/ 376 w 466"/>
                  <a:gd name="T37" fmla="*/ 377 h 467"/>
                  <a:gd name="T38" fmla="*/ 329 w 466"/>
                  <a:gd name="T39" fmla="*/ 412 h 467"/>
                  <a:gd name="T40" fmla="*/ 273 w 466"/>
                  <a:gd name="T41" fmla="*/ 432 h 467"/>
                  <a:gd name="T42" fmla="*/ 232 w 466"/>
                  <a:gd name="T43" fmla="*/ 0 h 467"/>
                  <a:gd name="T44" fmla="*/ 197 w 466"/>
                  <a:gd name="T45" fmla="*/ 4 h 467"/>
                  <a:gd name="T46" fmla="*/ 163 w 466"/>
                  <a:gd name="T47" fmla="*/ 12 h 467"/>
                  <a:gd name="T48" fmla="*/ 121 w 466"/>
                  <a:gd name="T49" fmla="*/ 29 h 467"/>
                  <a:gd name="T50" fmla="*/ 68 w 466"/>
                  <a:gd name="T51" fmla="*/ 69 h 467"/>
                  <a:gd name="T52" fmla="*/ 28 w 466"/>
                  <a:gd name="T53" fmla="*/ 123 h 467"/>
                  <a:gd name="T54" fmla="*/ 10 w 466"/>
                  <a:gd name="T55" fmla="*/ 165 h 467"/>
                  <a:gd name="T56" fmla="*/ 2 w 466"/>
                  <a:gd name="T57" fmla="*/ 198 h 467"/>
                  <a:gd name="T58" fmla="*/ 0 w 466"/>
                  <a:gd name="T59" fmla="*/ 234 h 467"/>
                  <a:gd name="T60" fmla="*/ 2 w 466"/>
                  <a:gd name="T61" fmla="*/ 269 h 467"/>
                  <a:gd name="T62" fmla="*/ 10 w 466"/>
                  <a:gd name="T63" fmla="*/ 304 h 467"/>
                  <a:gd name="T64" fmla="*/ 28 w 466"/>
                  <a:gd name="T65" fmla="*/ 345 h 467"/>
                  <a:gd name="T66" fmla="*/ 68 w 466"/>
                  <a:gd name="T67" fmla="*/ 398 h 467"/>
                  <a:gd name="T68" fmla="*/ 121 w 466"/>
                  <a:gd name="T69" fmla="*/ 439 h 467"/>
                  <a:gd name="T70" fmla="*/ 163 w 466"/>
                  <a:gd name="T71" fmla="*/ 457 h 467"/>
                  <a:gd name="T72" fmla="*/ 197 w 466"/>
                  <a:gd name="T73" fmla="*/ 465 h 467"/>
                  <a:gd name="T74" fmla="*/ 232 w 466"/>
                  <a:gd name="T75" fmla="*/ 467 h 467"/>
                  <a:gd name="T76" fmla="*/ 268 w 466"/>
                  <a:gd name="T77" fmla="*/ 465 h 467"/>
                  <a:gd name="T78" fmla="*/ 302 w 466"/>
                  <a:gd name="T79" fmla="*/ 457 h 467"/>
                  <a:gd name="T80" fmla="*/ 343 w 466"/>
                  <a:gd name="T81" fmla="*/ 439 h 467"/>
                  <a:gd name="T82" fmla="*/ 398 w 466"/>
                  <a:gd name="T83" fmla="*/ 399 h 467"/>
                  <a:gd name="T84" fmla="*/ 438 w 466"/>
                  <a:gd name="T85" fmla="*/ 345 h 467"/>
                  <a:gd name="T86" fmla="*/ 456 w 466"/>
                  <a:gd name="T87" fmla="*/ 304 h 467"/>
                  <a:gd name="T88" fmla="*/ 463 w 466"/>
                  <a:gd name="T89" fmla="*/ 269 h 467"/>
                  <a:gd name="T90" fmla="*/ 466 w 466"/>
                  <a:gd name="T91" fmla="*/ 234 h 467"/>
                  <a:gd name="T92" fmla="*/ 463 w 466"/>
                  <a:gd name="T93" fmla="*/ 198 h 467"/>
                  <a:gd name="T94" fmla="*/ 456 w 466"/>
                  <a:gd name="T95" fmla="*/ 165 h 467"/>
                  <a:gd name="T96" fmla="*/ 438 w 466"/>
                  <a:gd name="T97" fmla="*/ 123 h 467"/>
                  <a:gd name="T98" fmla="*/ 398 w 466"/>
                  <a:gd name="T99" fmla="*/ 69 h 467"/>
                  <a:gd name="T100" fmla="*/ 343 w 466"/>
                  <a:gd name="T101" fmla="*/ 29 h 467"/>
                  <a:gd name="T102" fmla="*/ 302 w 466"/>
                  <a:gd name="T103" fmla="*/ 12 h 467"/>
                  <a:gd name="T104" fmla="*/ 268 w 466"/>
                  <a:gd name="T105" fmla="*/ 4 h 467"/>
                  <a:gd name="T106" fmla="*/ 232 w 466"/>
                  <a:gd name="T107"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6" h="467">
                    <a:moveTo>
                      <a:pt x="232" y="436"/>
                    </a:moveTo>
                    <a:lnTo>
                      <a:pt x="212" y="435"/>
                    </a:lnTo>
                    <a:lnTo>
                      <a:pt x="192" y="432"/>
                    </a:lnTo>
                    <a:lnTo>
                      <a:pt x="172" y="427"/>
                    </a:lnTo>
                    <a:lnTo>
                      <a:pt x="155" y="420"/>
                    </a:lnTo>
                    <a:lnTo>
                      <a:pt x="137" y="412"/>
                    </a:lnTo>
                    <a:lnTo>
                      <a:pt x="120" y="402"/>
                    </a:lnTo>
                    <a:lnTo>
                      <a:pt x="105" y="390"/>
                    </a:lnTo>
                    <a:lnTo>
                      <a:pt x="90" y="377"/>
                    </a:lnTo>
                    <a:lnTo>
                      <a:pt x="77" y="363"/>
                    </a:lnTo>
                    <a:lnTo>
                      <a:pt x="66" y="347"/>
                    </a:lnTo>
                    <a:lnTo>
                      <a:pt x="55" y="330"/>
                    </a:lnTo>
                    <a:lnTo>
                      <a:pt x="47" y="313"/>
                    </a:lnTo>
                    <a:lnTo>
                      <a:pt x="40" y="294"/>
                    </a:lnTo>
                    <a:lnTo>
                      <a:pt x="35" y="275"/>
                    </a:lnTo>
                    <a:lnTo>
                      <a:pt x="31" y="255"/>
                    </a:lnTo>
                    <a:lnTo>
                      <a:pt x="30" y="234"/>
                    </a:lnTo>
                    <a:lnTo>
                      <a:pt x="31" y="214"/>
                    </a:lnTo>
                    <a:lnTo>
                      <a:pt x="35" y="194"/>
                    </a:lnTo>
                    <a:lnTo>
                      <a:pt x="40" y="174"/>
                    </a:lnTo>
                    <a:lnTo>
                      <a:pt x="47" y="155"/>
                    </a:lnTo>
                    <a:lnTo>
                      <a:pt x="55" y="138"/>
                    </a:lnTo>
                    <a:lnTo>
                      <a:pt x="66" y="122"/>
                    </a:lnTo>
                    <a:lnTo>
                      <a:pt x="77" y="106"/>
                    </a:lnTo>
                    <a:lnTo>
                      <a:pt x="90" y="92"/>
                    </a:lnTo>
                    <a:lnTo>
                      <a:pt x="105" y="78"/>
                    </a:lnTo>
                    <a:lnTo>
                      <a:pt x="120" y="66"/>
                    </a:lnTo>
                    <a:lnTo>
                      <a:pt x="137" y="56"/>
                    </a:lnTo>
                    <a:lnTo>
                      <a:pt x="155" y="48"/>
                    </a:lnTo>
                    <a:lnTo>
                      <a:pt x="172" y="42"/>
                    </a:lnTo>
                    <a:lnTo>
                      <a:pt x="192" y="36"/>
                    </a:lnTo>
                    <a:lnTo>
                      <a:pt x="212" y="33"/>
                    </a:lnTo>
                    <a:lnTo>
                      <a:pt x="232" y="32"/>
                    </a:lnTo>
                    <a:lnTo>
                      <a:pt x="253" y="33"/>
                    </a:lnTo>
                    <a:lnTo>
                      <a:pt x="273" y="36"/>
                    </a:lnTo>
                    <a:lnTo>
                      <a:pt x="292" y="42"/>
                    </a:lnTo>
                    <a:lnTo>
                      <a:pt x="311" y="48"/>
                    </a:lnTo>
                    <a:lnTo>
                      <a:pt x="329" y="56"/>
                    </a:lnTo>
                    <a:lnTo>
                      <a:pt x="346" y="66"/>
                    </a:lnTo>
                    <a:lnTo>
                      <a:pt x="361" y="78"/>
                    </a:lnTo>
                    <a:lnTo>
                      <a:pt x="376" y="92"/>
                    </a:lnTo>
                    <a:lnTo>
                      <a:pt x="389" y="106"/>
                    </a:lnTo>
                    <a:lnTo>
                      <a:pt x="400" y="122"/>
                    </a:lnTo>
                    <a:lnTo>
                      <a:pt x="410" y="138"/>
                    </a:lnTo>
                    <a:lnTo>
                      <a:pt x="419" y="156"/>
                    </a:lnTo>
                    <a:lnTo>
                      <a:pt x="426" y="174"/>
                    </a:lnTo>
                    <a:lnTo>
                      <a:pt x="430" y="194"/>
                    </a:lnTo>
                    <a:lnTo>
                      <a:pt x="433" y="214"/>
                    </a:lnTo>
                    <a:lnTo>
                      <a:pt x="435" y="234"/>
                    </a:lnTo>
                    <a:lnTo>
                      <a:pt x="433" y="255"/>
                    </a:lnTo>
                    <a:lnTo>
                      <a:pt x="430" y="275"/>
                    </a:lnTo>
                    <a:lnTo>
                      <a:pt x="426" y="294"/>
                    </a:lnTo>
                    <a:lnTo>
                      <a:pt x="419" y="313"/>
                    </a:lnTo>
                    <a:lnTo>
                      <a:pt x="410" y="330"/>
                    </a:lnTo>
                    <a:lnTo>
                      <a:pt x="400" y="347"/>
                    </a:lnTo>
                    <a:lnTo>
                      <a:pt x="389" y="363"/>
                    </a:lnTo>
                    <a:lnTo>
                      <a:pt x="376" y="377"/>
                    </a:lnTo>
                    <a:lnTo>
                      <a:pt x="361" y="389"/>
                    </a:lnTo>
                    <a:lnTo>
                      <a:pt x="346" y="402"/>
                    </a:lnTo>
                    <a:lnTo>
                      <a:pt x="329" y="412"/>
                    </a:lnTo>
                    <a:lnTo>
                      <a:pt x="311" y="420"/>
                    </a:lnTo>
                    <a:lnTo>
                      <a:pt x="292" y="427"/>
                    </a:lnTo>
                    <a:lnTo>
                      <a:pt x="273" y="432"/>
                    </a:lnTo>
                    <a:lnTo>
                      <a:pt x="253" y="435"/>
                    </a:lnTo>
                    <a:lnTo>
                      <a:pt x="232" y="436"/>
                    </a:lnTo>
                    <a:close/>
                    <a:moveTo>
                      <a:pt x="232" y="0"/>
                    </a:moveTo>
                    <a:lnTo>
                      <a:pt x="221" y="2"/>
                    </a:lnTo>
                    <a:lnTo>
                      <a:pt x="209" y="2"/>
                    </a:lnTo>
                    <a:lnTo>
                      <a:pt x="197" y="4"/>
                    </a:lnTo>
                    <a:lnTo>
                      <a:pt x="186" y="6"/>
                    </a:lnTo>
                    <a:lnTo>
                      <a:pt x="175" y="8"/>
                    </a:lnTo>
                    <a:lnTo>
                      <a:pt x="163" y="12"/>
                    </a:lnTo>
                    <a:lnTo>
                      <a:pt x="152" y="15"/>
                    </a:lnTo>
                    <a:lnTo>
                      <a:pt x="142" y="19"/>
                    </a:lnTo>
                    <a:lnTo>
                      <a:pt x="121" y="29"/>
                    </a:lnTo>
                    <a:lnTo>
                      <a:pt x="102" y="40"/>
                    </a:lnTo>
                    <a:lnTo>
                      <a:pt x="85" y="54"/>
                    </a:lnTo>
                    <a:lnTo>
                      <a:pt x="68" y="69"/>
                    </a:lnTo>
                    <a:lnTo>
                      <a:pt x="52" y="86"/>
                    </a:lnTo>
                    <a:lnTo>
                      <a:pt x="39" y="104"/>
                    </a:lnTo>
                    <a:lnTo>
                      <a:pt x="28" y="123"/>
                    </a:lnTo>
                    <a:lnTo>
                      <a:pt x="18" y="144"/>
                    </a:lnTo>
                    <a:lnTo>
                      <a:pt x="14" y="154"/>
                    </a:lnTo>
                    <a:lnTo>
                      <a:pt x="10" y="165"/>
                    </a:lnTo>
                    <a:lnTo>
                      <a:pt x="7" y="176"/>
                    </a:lnTo>
                    <a:lnTo>
                      <a:pt x="5" y="187"/>
                    </a:lnTo>
                    <a:lnTo>
                      <a:pt x="2" y="198"/>
                    </a:lnTo>
                    <a:lnTo>
                      <a:pt x="1" y="210"/>
                    </a:lnTo>
                    <a:lnTo>
                      <a:pt x="0" y="222"/>
                    </a:lnTo>
                    <a:lnTo>
                      <a:pt x="0" y="234"/>
                    </a:lnTo>
                    <a:lnTo>
                      <a:pt x="0" y="246"/>
                    </a:lnTo>
                    <a:lnTo>
                      <a:pt x="1" y="258"/>
                    </a:lnTo>
                    <a:lnTo>
                      <a:pt x="2" y="269"/>
                    </a:lnTo>
                    <a:lnTo>
                      <a:pt x="5" y="280"/>
                    </a:lnTo>
                    <a:lnTo>
                      <a:pt x="7" y="293"/>
                    </a:lnTo>
                    <a:lnTo>
                      <a:pt x="10" y="304"/>
                    </a:lnTo>
                    <a:lnTo>
                      <a:pt x="14" y="314"/>
                    </a:lnTo>
                    <a:lnTo>
                      <a:pt x="18" y="325"/>
                    </a:lnTo>
                    <a:lnTo>
                      <a:pt x="28" y="345"/>
                    </a:lnTo>
                    <a:lnTo>
                      <a:pt x="39" y="364"/>
                    </a:lnTo>
                    <a:lnTo>
                      <a:pt x="52" y="383"/>
                    </a:lnTo>
                    <a:lnTo>
                      <a:pt x="68" y="398"/>
                    </a:lnTo>
                    <a:lnTo>
                      <a:pt x="85" y="414"/>
                    </a:lnTo>
                    <a:lnTo>
                      <a:pt x="102" y="427"/>
                    </a:lnTo>
                    <a:lnTo>
                      <a:pt x="121" y="439"/>
                    </a:lnTo>
                    <a:lnTo>
                      <a:pt x="142" y="449"/>
                    </a:lnTo>
                    <a:lnTo>
                      <a:pt x="152" y="453"/>
                    </a:lnTo>
                    <a:lnTo>
                      <a:pt x="163" y="457"/>
                    </a:lnTo>
                    <a:lnTo>
                      <a:pt x="175" y="459"/>
                    </a:lnTo>
                    <a:lnTo>
                      <a:pt x="186" y="463"/>
                    </a:lnTo>
                    <a:lnTo>
                      <a:pt x="197" y="465"/>
                    </a:lnTo>
                    <a:lnTo>
                      <a:pt x="209" y="466"/>
                    </a:lnTo>
                    <a:lnTo>
                      <a:pt x="221" y="467"/>
                    </a:lnTo>
                    <a:lnTo>
                      <a:pt x="232" y="467"/>
                    </a:lnTo>
                    <a:lnTo>
                      <a:pt x="245" y="467"/>
                    </a:lnTo>
                    <a:lnTo>
                      <a:pt x="257" y="466"/>
                    </a:lnTo>
                    <a:lnTo>
                      <a:pt x="268" y="465"/>
                    </a:lnTo>
                    <a:lnTo>
                      <a:pt x="280" y="463"/>
                    </a:lnTo>
                    <a:lnTo>
                      <a:pt x="291" y="459"/>
                    </a:lnTo>
                    <a:lnTo>
                      <a:pt x="302" y="457"/>
                    </a:lnTo>
                    <a:lnTo>
                      <a:pt x="312" y="453"/>
                    </a:lnTo>
                    <a:lnTo>
                      <a:pt x="323" y="449"/>
                    </a:lnTo>
                    <a:lnTo>
                      <a:pt x="343" y="439"/>
                    </a:lnTo>
                    <a:lnTo>
                      <a:pt x="363" y="427"/>
                    </a:lnTo>
                    <a:lnTo>
                      <a:pt x="381" y="414"/>
                    </a:lnTo>
                    <a:lnTo>
                      <a:pt x="398" y="399"/>
                    </a:lnTo>
                    <a:lnTo>
                      <a:pt x="412" y="383"/>
                    </a:lnTo>
                    <a:lnTo>
                      <a:pt x="426" y="364"/>
                    </a:lnTo>
                    <a:lnTo>
                      <a:pt x="438" y="345"/>
                    </a:lnTo>
                    <a:lnTo>
                      <a:pt x="448" y="325"/>
                    </a:lnTo>
                    <a:lnTo>
                      <a:pt x="451" y="314"/>
                    </a:lnTo>
                    <a:lnTo>
                      <a:pt x="456" y="304"/>
                    </a:lnTo>
                    <a:lnTo>
                      <a:pt x="459" y="293"/>
                    </a:lnTo>
                    <a:lnTo>
                      <a:pt x="461" y="280"/>
                    </a:lnTo>
                    <a:lnTo>
                      <a:pt x="463" y="269"/>
                    </a:lnTo>
                    <a:lnTo>
                      <a:pt x="465" y="258"/>
                    </a:lnTo>
                    <a:lnTo>
                      <a:pt x="466" y="246"/>
                    </a:lnTo>
                    <a:lnTo>
                      <a:pt x="466" y="234"/>
                    </a:lnTo>
                    <a:lnTo>
                      <a:pt x="466" y="222"/>
                    </a:lnTo>
                    <a:lnTo>
                      <a:pt x="465" y="210"/>
                    </a:lnTo>
                    <a:lnTo>
                      <a:pt x="463" y="198"/>
                    </a:lnTo>
                    <a:lnTo>
                      <a:pt x="461" y="187"/>
                    </a:lnTo>
                    <a:lnTo>
                      <a:pt x="459" y="176"/>
                    </a:lnTo>
                    <a:lnTo>
                      <a:pt x="456" y="165"/>
                    </a:lnTo>
                    <a:lnTo>
                      <a:pt x="451" y="154"/>
                    </a:lnTo>
                    <a:lnTo>
                      <a:pt x="448" y="144"/>
                    </a:lnTo>
                    <a:lnTo>
                      <a:pt x="438" y="123"/>
                    </a:lnTo>
                    <a:lnTo>
                      <a:pt x="426" y="104"/>
                    </a:lnTo>
                    <a:lnTo>
                      <a:pt x="412" y="86"/>
                    </a:lnTo>
                    <a:lnTo>
                      <a:pt x="398" y="69"/>
                    </a:lnTo>
                    <a:lnTo>
                      <a:pt x="381" y="54"/>
                    </a:lnTo>
                    <a:lnTo>
                      <a:pt x="363" y="40"/>
                    </a:lnTo>
                    <a:lnTo>
                      <a:pt x="343" y="29"/>
                    </a:lnTo>
                    <a:lnTo>
                      <a:pt x="323" y="19"/>
                    </a:lnTo>
                    <a:lnTo>
                      <a:pt x="312" y="15"/>
                    </a:lnTo>
                    <a:lnTo>
                      <a:pt x="302" y="12"/>
                    </a:lnTo>
                    <a:lnTo>
                      <a:pt x="291" y="8"/>
                    </a:lnTo>
                    <a:lnTo>
                      <a:pt x="280" y="6"/>
                    </a:lnTo>
                    <a:lnTo>
                      <a:pt x="268" y="4"/>
                    </a:lnTo>
                    <a:lnTo>
                      <a:pt x="257" y="2"/>
                    </a:lnTo>
                    <a:lnTo>
                      <a:pt x="245" y="2"/>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Freeform: Shape 10"/>
              <p:cNvSpPr/>
              <p:nvPr/>
            </p:nvSpPr>
            <p:spPr bwMode="auto">
              <a:xfrm>
                <a:off x="11734081" y="1471549"/>
                <a:ext cx="54215" cy="57911"/>
              </a:xfrm>
              <a:custGeom>
                <a:avLst/>
                <a:gdLst>
                  <a:gd name="T0" fmla="*/ 31 w 176"/>
                  <a:gd name="T1" fmla="*/ 146 h 188"/>
                  <a:gd name="T2" fmla="*/ 31 w 176"/>
                  <a:gd name="T3" fmla="*/ 42 h 188"/>
                  <a:gd name="T4" fmla="*/ 128 w 176"/>
                  <a:gd name="T5" fmla="*/ 94 h 188"/>
                  <a:gd name="T6" fmla="*/ 31 w 176"/>
                  <a:gd name="T7" fmla="*/ 146 h 188"/>
                  <a:gd name="T8" fmla="*/ 168 w 176"/>
                  <a:gd name="T9" fmla="*/ 80 h 188"/>
                  <a:gd name="T10" fmla="*/ 23 w 176"/>
                  <a:gd name="T11" fmla="*/ 2 h 188"/>
                  <a:gd name="T12" fmla="*/ 20 w 176"/>
                  <a:gd name="T13" fmla="*/ 0 h 188"/>
                  <a:gd name="T14" fmla="*/ 16 w 176"/>
                  <a:gd name="T15" fmla="*/ 0 h 188"/>
                  <a:gd name="T16" fmla="*/ 12 w 176"/>
                  <a:gd name="T17" fmla="*/ 0 h 188"/>
                  <a:gd name="T18" fmla="*/ 8 w 176"/>
                  <a:gd name="T19" fmla="*/ 3 h 188"/>
                  <a:gd name="T20" fmla="*/ 5 w 176"/>
                  <a:gd name="T21" fmla="*/ 5 h 188"/>
                  <a:gd name="T22" fmla="*/ 2 w 176"/>
                  <a:gd name="T23" fmla="*/ 8 h 188"/>
                  <a:gd name="T24" fmla="*/ 1 w 176"/>
                  <a:gd name="T25" fmla="*/ 12 h 188"/>
                  <a:gd name="T26" fmla="*/ 0 w 176"/>
                  <a:gd name="T27" fmla="*/ 16 h 188"/>
                  <a:gd name="T28" fmla="*/ 0 w 176"/>
                  <a:gd name="T29" fmla="*/ 173 h 188"/>
                  <a:gd name="T30" fmla="*/ 1 w 176"/>
                  <a:gd name="T31" fmla="*/ 176 h 188"/>
                  <a:gd name="T32" fmla="*/ 2 w 176"/>
                  <a:gd name="T33" fmla="*/ 180 h 188"/>
                  <a:gd name="T34" fmla="*/ 5 w 176"/>
                  <a:gd name="T35" fmla="*/ 183 h 188"/>
                  <a:gd name="T36" fmla="*/ 8 w 176"/>
                  <a:gd name="T37" fmla="*/ 186 h 188"/>
                  <a:gd name="T38" fmla="*/ 12 w 176"/>
                  <a:gd name="T39" fmla="*/ 187 h 188"/>
                  <a:gd name="T40" fmla="*/ 16 w 176"/>
                  <a:gd name="T41" fmla="*/ 188 h 188"/>
                  <a:gd name="T42" fmla="*/ 20 w 176"/>
                  <a:gd name="T43" fmla="*/ 187 h 188"/>
                  <a:gd name="T44" fmla="*/ 23 w 176"/>
                  <a:gd name="T45" fmla="*/ 186 h 188"/>
                  <a:gd name="T46" fmla="*/ 168 w 176"/>
                  <a:gd name="T47" fmla="*/ 107 h 188"/>
                  <a:gd name="T48" fmla="*/ 171 w 176"/>
                  <a:gd name="T49" fmla="*/ 105 h 188"/>
                  <a:gd name="T50" fmla="*/ 173 w 176"/>
                  <a:gd name="T51" fmla="*/ 102 h 188"/>
                  <a:gd name="T52" fmla="*/ 176 w 176"/>
                  <a:gd name="T53" fmla="*/ 98 h 188"/>
                  <a:gd name="T54" fmla="*/ 176 w 176"/>
                  <a:gd name="T55" fmla="*/ 94 h 188"/>
                  <a:gd name="T56" fmla="*/ 176 w 176"/>
                  <a:gd name="T57" fmla="*/ 89 h 188"/>
                  <a:gd name="T58" fmla="*/ 173 w 176"/>
                  <a:gd name="T59" fmla="*/ 86 h 188"/>
                  <a:gd name="T60" fmla="*/ 171 w 176"/>
                  <a:gd name="T61" fmla="*/ 83 h 188"/>
                  <a:gd name="T62" fmla="*/ 168 w 176"/>
                  <a:gd name="T63"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88">
                    <a:moveTo>
                      <a:pt x="31" y="146"/>
                    </a:moveTo>
                    <a:lnTo>
                      <a:pt x="31" y="42"/>
                    </a:lnTo>
                    <a:lnTo>
                      <a:pt x="128" y="94"/>
                    </a:lnTo>
                    <a:lnTo>
                      <a:pt x="31" y="146"/>
                    </a:lnTo>
                    <a:close/>
                    <a:moveTo>
                      <a:pt x="168" y="80"/>
                    </a:moveTo>
                    <a:lnTo>
                      <a:pt x="23" y="2"/>
                    </a:lnTo>
                    <a:lnTo>
                      <a:pt x="20" y="0"/>
                    </a:lnTo>
                    <a:lnTo>
                      <a:pt x="16" y="0"/>
                    </a:lnTo>
                    <a:lnTo>
                      <a:pt x="12" y="0"/>
                    </a:lnTo>
                    <a:lnTo>
                      <a:pt x="8" y="3"/>
                    </a:lnTo>
                    <a:lnTo>
                      <a:pt x="5" y="5"/>
                    </a:lnTo>
                    <a:lnTo>
                      <a:pt x="2" y="8"/>
                    </a:lnTo>
                    <a:lnTo>
                      <a:pt x="1" y="12"/>
                    </a:lnTo>
                    <a:lnTo>
                      <a:pt x="0" y="16"/>
                    </a:lnTo>
                    <a:lnTo>
                      <a:pt x="0" y="173"/>
                    </a:lnTo>
                    <a:lnTo>
                      <a:pt x="1" y="176"/>
                    </a:lnTo>
                    <a:lnTo>
                      <a:pt x="2" y="180"/>
                    </a:lnTo>
                    <a:lnTo>
                      <a:pt x="5" y="183"/>
                    </a:lnTo>
                    <a:lnTo>
                      <a:pt x="8" y="186"/>
                    </a:lnTo>
                    <a:lnTo>
                      <a:pt x="12" y="187"/>
                    </a:lnTo>
                    <a:lnTo>
                      <a:pt x="16" y="188"/>
                    </a:lnTo>
                    <a:lnTo>
                      <a:pt x="20" y="187"/>
                    </a:lnTo>
                    <a:lnTo>
                      <a:pt x="23" y="186"/>
                    </a:lnTo>
                    <a:lnTo>
                      <a:pt x="168" y="107"/>
                    </a:lnTo>
                    <a:lnTo>
                      <a:pt x="171" y="105"/>
                    </a:lnTo>
                    <a:lnTo>
                      <a:pt x="173" y="102"/>
                    </a:lnTo>
                    <a:lnTo>
                      <a:pt x="176" y="98"/>
                    </a:lnTo>
                    <a:lnTo>
                      <a:pt x="176" y="94"/>
                    </a:lnTo>
                    <a:lnTo>
                      <a:pt x="176" y="89"/>
                    </a:lnTo>
                    <a:lnTo>
                      <a:pt x="173" y="86"/>
                    </a:lnTo>
                    <a:lnTo>
                      <a:pt x="171" y="83"/>
                    </a:lnTo>
                    <a:lnTo>
                      <a:pt x="168"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6" name="Freeform: Shape 12"/>
            <p:cNvSpPr/>
            <p:nvPr/>
          </p:nvSpPr>
          <p:spPr bwMode="auto">
            <a:xfrm>
              <a:off x="3348848" y="2159319"/>
              <a:ext cx="5527456" cy="3721809"/>
            </a:xfrm>
            <a:custGeom>
              <a:avLst/>
              <a:gdLst>
                <a:gd name="T0" fmla="*/ 1203 w 1203"/>
                <a:gd name="T1" fmla="*/ 773 h 810"/>
                <a:gd name="T2" fmla="*/ 1176 w 1203"/>
                <a:gd name="T3" fmla="*/ 810 h 810"/>
                <a:gd name="T4" fmla="*/ 28 w 1203"/>
                <a:gd name="T5" fmla="*/ 810 h 810"/>
                <a:gd name="T6" fmla="*/ 0 w 1203"/>
                <a:gd name="T7" fmla="*/ 773 h 810"/>
                <a:gd name="T8" fmla="*/ 0 w 1203"/>
                <a:gd name="T9" fmla="*/ 37 h 810"/>
                <a:gd name="T10" fmla="*/ 28 w 1203"/>
                <a:gd name="T11" fmla="*/ 0 h 810"/>
                <a:gd name="T12" fmla="*/ 1176 w 1203"/>
                <a:gd name="T13" fmla="*/ 0 h 810"/>
                <a:gd name="T14" fmla="*/ 1203 w 1203"/>
                <a:gd name="T15" fmla="*/ 37 h 810"/>
                <a:gd name="T16" fmla="*/ 1203 w 1203"/>
                <a:gd name="T17" fmla="*/ 77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810">
                  <a:moveTo>
                    <a:pt x="1203" y="773"/>
                  </a:moveTo>
                  <a:cubicBezTo>
                    <a:pt x="1203" y="794"/>
                    <a:pt x="1191" y="810"/>
                    <a:pt x="1176" y="810"/>
                  </a:cubicBezTo>
                  <a:cubicBezTo>
                    <a:pt x="28" y="810"/>
                    <a:pt x="28" y="810"/>
                    <a:pt x="28" y="810"/>
                  </a:cubicBezTo>
                  <a:cubicBezTo>
                    <a:pt x="12" y="810"/>
                    <a:pt x="0" y="794"/>
                    <a:pt x="0" y="773"/>
                  </a:cubicBezTo>
                  <a:cubicBezTo>
                    <a:pt x="0" y="37"/>
                    <a:pt x="0" y="37"/>
                    <a:pt x="0" y="37"/>
                  </a:cubicBezTo>
                  <a:cubicBezTo>
                    <a:pt x="0" y="16"/>
                    <a:pt x="12" y="0"/>
                    <a:pt x="28" y="0"/>
                  </a:cubicBezTo>
                  <a:cubicBezTo>
                    <a:pt x="1176" y="0"/>
                    <a:pt x="1176" y="0"/>
                    <a:pt x="1176" y="0"/>
                  </a:cubicBezTo>
                  <a:cubicBezTo>
                    <a:pt x="1191" y="0"/>
                    <a:pt x="1203" y="16"/>
                    <a:pt x="1203" y="37"/>
                  </a:cubicBezTo>
                  <a:lnTo>
                    <a:pt x="1203" y="773"/>
                  </a:lnTo>
                  <a:close/>
                </a:path>
              </a:pathLst>
            </a:custGeom>
            <a:solidFill>
              <a:schemeClr val="tx1">
                <a:lumMod val="85000"/>
                <a:lumOff val="15000"/>
              </a:schemeClr>
            </a:solidFill>
            <a:ln>
              <a:noFill/>
            </a:ln>
          </p:spPr>
          <p:txBody>
            <a:bodyPr anchor="ctr"/>
            <a:lstStyle/>
            <a:p>
              <a:pPr algn="ctr"/>
              <a:endParaRPr>
                <a:cs typeface="+mn-ea"/>
                <a:sym typeface="+mn-lt"/>
              </a:endParaRPr>
            </a:p>
          </p:txBody>
        </p:sp>
        <p:sp>
          <p:nvSpPr>
            <p:cNvPr id="7" name="Rectangle 13"/>
            <p:cNvSpPr/>
            <p:nvPr/>
          </p:nvSpPr>
          <p:spPr bwMode="auto">
            <a:xfrm>
              <a:off x="3569858" y="2360439"/>
              <a:ext cx="5103117" cy="3149394"/>
            </a:xfrm>
            <a:prstGeom prst="rect">
              <a:avLst/>
            </a:prstGeom>
            <a:solidFill>
              <a:srgbClr val="FE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8" name="Freeform: Shape 14"/>
            <p:cNvSpPr/>
            <p:nvPr/>
          </p:nvSpPr>
          <p:spPr bwMode="auto">
            <a:xfrm>
              <a:off x="2360935" y="5909860"/>
              <a:ext cx="7456871" cy="183439"/>
            </a:xfrm>
            <a:custGeom>
              <a:avLst/>
              <a:gdLst>
                <a:gd name="T0" fmla="*/ 10 w 1623"/>
                <a:gd name="T1" fmla="*/ 6 h 40"/>
                <a:gd name="T2" fmla="*/ 71 w 1623"/>
                <a:gd name="T3" fmla="*/ 40 h 40"/>
                <a:gd name="T4" fmla="*/ 1560 w 1623"/>
                <a:gd name="T5" fmla="*/ 40 h 40"/>
                <a:gd name="T6" fmla="*/ 1623 w 1623"/>
                <a:gd name="T7" fmla="*/ 13 h 40"/>
                <a:gd name="T8" fmla="*/ 1623 w 1623"/>
                <a:gd name="T9" fmla="*/ 0 h 40"/>
                <a:gd name="T10" fmla="*/ 10 w 1623"/>
                <a:gd name="T11" fmla="*/ 6 h 40"/>
              </a:gdLst>
              <a:ahLst/>
              <a:cxnLst>
                <a:cxn ang="0">
                  <a:pos x="T0" y="T1"/>
                </a:cxn>
                <a:cxn ang="0">
                  <a:pos x="T2" y="T3"/>
                </a:cxn>
                <a:cxn ang="0">
                  <a:pos x="T4" y="T5"/>
                </a:cxn>
                <a:cxn ang="0">
                  <a:pos x="T6" y="T7"/>
                </a:cxn>
                <a:cxn ang="0">
                  <a:pos x="T8" y="T9"/>
                </a:cxn>
                <a:cxn ang="0">
                  <a:pos x="T10" y="T11"/>
                </a:cxn>
              </a:cxnLst>
              <a:rect l="0" t="0" r="r" b="b"/>
              <a:pathLst>
                <a:path w="1623" h="40">
                  <a:moveTo>
                    <a:pt x="10" y="6"/>
                  </a:moveTo>
                  <a:cubicBezTo>
                    <a:pt x="10" y="6"/>
                    <a:pt x="0" y="24"/>
                    <a:pt x="71" y="40"/>
                  </a:cubicBezTo>
                  <a:cubicBezTo>
                    <a:pt x="1560" y="40"/>
                    <a:pt x="1560" y="40"/>
                    <a:pt x="1560" y="40"/>
                  </a:cubicBezTo>
                  <a:cubicBezTo>
                    <a:pt x="1560" y="40"/>
                    <a:pt x="1610" y="37"/>
                    <a:pt x="1623" y="13"/>
                  </a:cubicBezTo>
                  <a:cubicBezTo>
                    <a:pt x="1623" y="0"/>
                    <a:pt x="1623" y="0"/>
                    <a:pt x="1623" y="0"/>
                  </a:cubicBezTo>
                  <a:lnTo>
                    <a:pt x="10" y="6"/>
                  </a:lnTo>
                  <a:close/>
                </a:path>
              </a:pathLst>
            </a:custGeom>
            <a:solidFill>
              <a:schemeClr val="tx1">
                <a:lumMod val="65000"/>
                <a:lumOff val="35000"/>
              </a:schemeClr>
            </a:solidFill>
            <a:ln>
              <a:noFill/>
            </a:ln>
          </p:spPr>
          <p:txBody>
            <a:bodyPr anchor="ctr"/>
            <a:lstStyle/>
            <a:p>
              <a:pPr algn="ctr"/>
              <a:endParaRPr>
                <a:cs typeface="+mn-ea"/>
                <a:sym typeface="+mn-lt"/>
              </a:endParaRPr>
            </a:p>
          </p:txBody>
        </p:sp>
        <p:sp>
          <p:nvSpPr>
            <p:cNvPr id="9" name="Freeform: Shape 15"/>
            <p:cNvSpPr/>
            <p:nvPr/>
          </p:nvSpPr>
          <p:spPr bwMode="auto">
            <a:xfrm>
              <a:off x="2402926" y="5761783"/>
              <a:ext cx="7428141" cy="229850"/>
            </a:xfrm>
            <a:custGeom>
              <a:avLst/>
              <a:gdLst>
                <a:gd name="T0" fmla="*/ 1 w 1617"/>
                <a:gd name="T1" fmla="*/ 0 h 50"/>
                <a:gd name="T2" fmla="*/ 1615 w 1617"/>
                <a:gd name="T3" fmla="*/ 0 h 50"/>
                <a:gd name="T4" fmla="*/ 1615 w 1617"/>
                <a:gd name="T5" fmla="*/ 41 h 50"/>
                <a:gd name="T6" fmla="*/ 1598 w 1617"/>
                <a:gd name="T7" fmla="*/ 46 h 50"/>
                <a:gd name="T8" fmla="*/ 17 w 1617"/>
                <a:gd name="T9" fmla="*/ 46 h 50"/>
                <a:gd name="T10" fmla="*/ 0 w 1617"/>
                <a:gd name="T11" fmla="*/ 40 h 50"/>
                <a:gd name="T12" fmla="*/ 1 w 16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17" h="50">
                  <a:moveTo>
                    <a:pt x="1" y="0"/>
                  </a:moveTo>
                  <a:cubicBezTo>
                    <a:pt x="1615" y="0"/>
                    <a:pt x="1615" y="0"/>
                    <a:pt x="1615" y="0"/>
                  </a:cubicBezTo>
                  <a:cubicBezTo>
                    <a:pt x="1615" y="41"/>
                    <a:pt x="1615" y="41"/>
                    <a:pt x="1615" y="41"/>
                  </a:cubicBezTo>
                  <a:cubicBezTo>
                    <a:pt x="1615" y="41"/>
                    <a:pt x="1617" y="47"/>
                    <a:pt x="1598" y="46"/>
                  </a:cubicBezTo>
                  <a:cubicBezTo>
                    <a:pt x="17" y="46"/>
                    <a:pt x="17" y="46"/>
                    <a:pt x="17" y="46"/>
                  </a:cubicBezTo>
                  <a:cubicBezTo>
                    <a:pt x="17" y="46"/>
                    <a:pt x="2" y="50"/>
                    <a:pt x="0" y="40"/>
                  </a:cubicBezTo>
                  <a:lnTo>
                    <a:pt x="1" y="0"/>
                  </a:lnTo>
                  <a:close/>
                </a:path>
              </a:pathLst>
            </a:custGeom>
            <a:solidFill>
              <a:schemeClr val="bg1">
                <a:lumMod val="65000"/>
              </a:schemeClr>
            </a:solidFill>
            <a:ln>
              <a:noFill/>
            </a:ln>
          </p:spPr>
          <p:txBody>
            <a:bodyPr anchor="ctr"/>
            <a:lstStyle/>
            <a:p>
              <a:pPr algn="ctr"/>
              <a:endParaRPr>
                <a:cs typeface="+mn-ea"/>
                <a:sym typeface="+mn-lt"/>
              </a:endParaRPr>
            </a:p>
          </p:txBody>
        </p:sp>
        <p:sp>
          <p:nvSpPr>
            <p:cNvPr id="10" name="Freeform: Shape 16"/>
            <p:cNvSpPr/>
            <p:nvPr/>
          </p:nvSpPr>
          <p:spPr bwMode="auto">
            <a:xfrm>
              <a:off x="9201190" y="5859027"/>
              <a:ext cx="276262" cy="26521"/>
            </a:xfrm>
            <a:custGeom>
              <a:avLst/>
              <a:gdLst>
                <a:gd name="T0" fmla="*/ 60 w 60"/>
                <a:gd name="T1" fmla="*/ 3 h 6"/>
                <a:gd name="T2" fmla="*/ 57 w 60"/>
                <a:gd name="T3" fmla="*/ 6 h 6"/>
                <a:gd name="T4" fmla="*/ 3 w 60"/>
                <a:gd name="T5" fmla="*/ 6 h 6"/>
                <a:gd name="T6" fmla="*/ 0 w 60"/>
                <a:gd name="T7" fmla="*/ 3 h 6"/>
                <a:gd name="T8" fmla="*/ 0 w 60"/>
                <a:gd name="T9" fmla="*/ 3 h 6"/>
                <a:gd name="T10" fmla="*/ 3 w 60"/>
                <a:gd name="T11" fmla="*/ 0 h 6"/>
                <a:gd name="T12" fmla="*/ 57 w 60"/>
                <a:gd name="T13" fmla="*/ 0 h 6"/>
                <a:gd name="T14" fmla="*/ 60 w 6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
                  <a:moveTo>
                    <a:pt x="60" y="3"/>
                  </a:moveTo>
                  <a:cubicBezTo>
                    <a:pt x="60" y="5"/>
                    <a:pt x="59" y="6"/>
                    <a:pt x="57" y="6"/>
                  </a:cubicBezTo>
                  <a:cubicBezTo>
                    <a:pt x="3" y="6"/>
                    <a:pt x="3" y="6"/>
                    <a:pt x="3" y="6"/>
                  </a:cubicBezTo>
                  <a:cubicBezTo>
                    <a:pt x="1" y="6"/>
                    <a:pt x="0" y="5"/>
                    <a:pt x="0" y="3"/>
                  </a:cubicBezTo>
                  <a:cubicBezTo>
                    <a:pt x="0" y="3"/>
                    <a:pt x="0" y="3"/>
                    <a:pt x="0" y="3"/>
                  </a:cubicBezTo>
                  <a:cubicBezTo>
                    <a:pt x="0" y="2"/>
                    <a:pt x="1" y="0"/>
                    <a:pt x="3" y="0"/>
                  </a:cubicBezTo>
                  <a:cubicBezTo>
                    <a:pt x="57" y="0"/>
                    <a:pt x="57" y="0"/>
                    <a:pt x="57" y="0"/>
                  </a:cubicBezTo>
                  <a:cubicBezTo>
                    <a:pt x="59" y="0"/>
                    <a:pt x="60" y="2"/>
                    <a:pt x="60" y="3"/>
                  </a:cubicBezTo>
                  <a:close/>
                </a:path>
              </a:pathLst>
            </a:custGeom>
            <a:solidFill>
              <a:srgbClr val="152C34"/>
            </a:solidFill>
            <a:ln w="9525">
              <a:solidFill>
                <a:srgbClr val="000000"/>
              </a:solidFill>
              <a:round/>
            </a:ln>
          </p:spPr>
          <p:txBody>
            <a:bodyPr anchor="ctr"/>
            <a:lstStyle/>
            <a:p>
              <a:pPr algn="ctr"/>
              <a:endParaRPr>
                <a:cs typeface="+mn-ea"/>
                <a:sym typeface="+mn-lt"/>
              </a:endParaRPr>
            </a:p>
          </p:txBody>
        </p:sp>
        <p:sp>
          <p:nvSpPr>
            <p:cNvPr id="11" name="Rectangle: Rounded Corners 17"/>
            <p:cNvSpPr/>
            <p:nvPr/>
          </p:nvSpPr>
          <p:spPr>
            <a:xfrm>
              <a:off x="5686200" y="5708698"/>
              <a:ext cx="806340" cy="15032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3" name="Group 2"/>
            <p:cNvGrpSpPr/>
            <p:nvPr/>
          </p:nvGrpSpPr>
          <p:grpSpPr>
            <a:xfrm>
              <a:off x="4249844" y="1113559"/>
              <a:ext cx="3692325" cy="925447"/>
              <a:chOff x="4214700" y="933711"/>
              <a:chExt cx="3692325" cy="925447"/>
            </a:xfrm>
          </p:grpSpPr>
          <p:sp>
            <p:nvSpPr>
              <p:cNvPr id="14" name="TextBox 20"/>
              <p:cNvSpPr txBox="1"/>
              <p:nvPr/>
            </p:nvSpPr>
            <p:spPr>
              <a:xfrm>
                <a:off x="4214700" y="933711"/>
                <a:ext cx="3692325" cy="453183"/>
              </a:xfrm>
              <a:prstGeom prst="rect">
                <a:avLst/>
              </a:prstGeom>
              <a:noFill/>
            </p:spPr>
            <p:txBody>
              <a:bodyPr wrap="none" tIns="72000" bIns="72000"/>
              <a:lstStyle/>
              <a:p>
                <a:pPr algn="ctr"/>
                <a:r>
                  <a:rPr lang="zh-CN" altLang="en-US" sz="2400" b="1">
                    <a:solidFill>
                      <a:schemeClr val="bg1"/>
                    </a:solidFill>
                    <a:cs typeface="+mn-ea"/>
                    <a:sym typeface="+mn-lt"/>
                  </a:rPr>
                  <a:t>两文件夹之间的同步</a:t>
                </a:r>
                <a:endParaRPr lang="zh-CN" altLang="en-US" sz="2400" b="1">
                  <a:solidFill>
                    <a:schemeClr val="bg1"/>
                  </a:solidFill>
                  <a:cs typeface="+mn-ea"/>
                  <a:sym typeface="+mn-lt"/>
                </a:endParaRPr>
              </a:p>
            </p:txBody>
          </p:sp>
          <p:sp>
            <p:nvSpPr>
              <p:cNvPr id="15" name="TextBox 21"/>
              <p:cNvSpPr txBox="1"/>
              <p:nvPr/>
            </p:nvSpPr>
            <p:spPr>
              <a:xfrm>
                <a:off x="4214700" y="1329718"/>
                <a:ext cx="3692325" cy="529440"/>
              </a:xfrm>
              <a:prstGeom prst="rect">
                <a:avLst/>
              </a:prstGeom>
              <a:noFill/>
            </p:spPr>
            <p:txBody>
              <a:bodyPr wrap="square" tIns="72000" bIns="72000">
                <a:normAutofit/>
              </a:bodyPr>
              <a:lstStyle/>
              <a:p>
                <a:pPr algn="ctr">
                  <a:lnSpc>
                    <a:spcPct val="120000"/>
                  </a:lnSpc>
                </a:pPr>
                <a:endParaRPr lang="en-US" altLang="zh-CN" sz="800">
                  <a:solidFill>
                    <a:schemeClr val="bg1"/>
                  </a:solidFill>
                  <a:cs typeface="+mn-ea"/>
                  <a:sym typeface="+mn-lt"/>
                </a:endParaRPr>
              </a:p>
            </p:txBody>
          </p:sp>
        </p:grpSp>
      </p:grpSp>
      <p:sp>
        <p:nvSpPr>
          <p:cNvPr id="19" name="矩形 18"/>
          <p:cNvSpPr/>
          <p:nvPr/>
        </p:nvSpPr>
        <p:spPr>
          <a:xfrm>
            <a:off x="5380990" y="730250"/>
            <a:ext cx="3239135" cy="1014730"/>
          </a:xfrm>
          <a:prstGeom prst="rect">
            <a:avLst/>
          </a:prstGeom>
          <a:noFill/>
          <a:ln>
            <a:noFill/>
          </a:ln>
        </p:spPr>
        <p:txBody>
          <a:bodyPr wrap="square" rtlCol="0" anchor="t">
            <a:spAutoFit/>
          </a:bodyPr>
          <a:p>
            <a:pPr algn="ctr"/>
            <a:r>
              <a:rPr lang="zh-CN" altLang="en-US" sz="6000" b="1">
                <a:solidFill>
                  <a:schemeClr val="tx1"/>
                </a:solidFill>
                <a:effectLst>
                  <a:outerShdw blurRad="38100" dist="19050" dir="2700000" algn="tl" rotWithShape="0">
                    <a:schemeClr val="dk1">
                      <a:alpha val="40000"/>
                    </a:schemeClr>
                  </a:outerShdw>
                </a:effectLst>
              </a:rPr>
              <a:t>？同步</a:t>
            </a:r>
            <a:endParaRPr lang="en-US" altLang="zh-CN" sz="6000" b="1">
              <a:solidFill>
                <a:schemeClr val="tx1"/>
              </a:solidFill>
              <a:effectLst>
                <a:outerShdw blurRad="38100" dist="19050" dir="2700000" algn="tl" rotWithShape="0">
                  <a:schemeClr val="dk1">
                    <a:alpha val="40000"/>
                  </a:schemeClr>
                </a:outerShdw>
              </a:effectLst>
            </a:endParaRPr>
          </a:p>
        </p:txBody>
      </p:sp>
      <p:sp>
        <p:nvSpPr>
          <p:cNvPr id="20" name="文本框 19"/>
          <p:cNvSpPr txBox="1"/>
          <p:nvPr/>
        </p:nvSpPr>
        <p:spPr>
          <a:xfrm>
            <a:off x="5940425" y="1905000"/>
            <a:ext cx="2011680" cy="645160"/>
          </a:xfrm>
          <a:prstGeom prst="rect">
            <a:avLst/>
          </a:prstGeom>
          <a:noFill/>
        </p:spPr>
        <p:txBody>
          <a:bodyPr wrap="none" rtlCol="0">
            <a:sp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如何检测冲突？</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如何区别删除和新增文件？</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stretch>
            <a:fillRect/>
          </a:stretch>
        </p:blipFill>
        <p:spPr>
          <a:xfrm>
            <a:off x="950595" y="2194560"/>
            <a:ext cx="3827780" cy="1090295"/>
          </a:xfrm>
          <a:prstGeom prst="rect">
            <a:avLst/>
          </a:prstGeom>
        </p:spPr>
      </p:pic>
      <p:sp>
        <p:nvSpPr>
          <p:cNvPr id="2" name="文本框 1"/>
          <p:cNvSpPr txBox="1"/>
          <p:nvPr/>
        </p:nvSpPr>
        <p:spPr>
          <a:xfrm>
            <a:off x="5711825" y="3004185"/>
            <a:ext cx="3160395" cy="583565"/>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p>
            <a:r>
              <a:rPr lang="en-US" altLang="zh-CN" sz="3200" dirty="0" smtClean="0">
                <a:solidFill>
                  <a:schemeClr val="accent4"/>
                </a:solidFill>
                <a:effectLst/>
                <a:latin typeface="微软雅黑" panose="020B0503020204020204" pitchFamily="34" charset="-122"/>
                <a:ea typeface="微软雅黑" panose="020B0503020204020204" pitchFamily="34" charset="-122"/>
              </a:rPr>
              <a:t>SQLite </a:t>
            </a:r>
            <a:r>
              <a:rPr lang="zh-CN" altLang="en-US" sz="3200" dirty="0" smtClean="0">
                <a:solidFill>
                  <a:schemeClr val="accent4"/>
                </a:solidFill>
                <a:effectLst/>
                <a:latin typeface="微软雅黑" panose="020B0503020204020204" pitchFamily="34" charset="-122"/>
                <a:ea typeface="微软雅黑" panose="020B0503020204020204" pitchFamily="34" charset="-122"/>
              </a:rPr>
              <a:t>解决它！</a:t>
            </a:r>
            <a:endParaRPr lang="zh-CN" altLang="en-US" sz="3200" dirty="0" smtClean="0">
              <a:solidFill>
                <a:schemeClr val="accent4"/>
              </a:solidFill>
              <a:effectLst/>
              <a:latin typeface="微软雅黑" panose="020B0503020204020204" pitchFamily="34" charset="-122"/>
              <a:ea typeface="微软雅黑" panose="020B0503020204020204" pitchFamily="34" charset="-122"/>
            </a:endParaRPr>
          </a:p>
        </p:txBody>
      </p:sp>
      <p:grpSp>
        <p:nvGrpSpPr>
          <p:cNvPr id="38" name="79790c64-9983-43f6-a83d-911277842dbb"/>
          <p:cNvGrpSpPr>
            <a:grpSpLocks noChangeAspect="1"/>
          </p:cNvGrpSpPr>
          <p:nvPr/>
        </p:nvGrpSpPr>
        <p:grpSpPr>
          <a:xfrm rot="0">
            <a:off x="51435" y="22860"/>
            <a:ext cx="5602605" cy="4570095"/>
            <a:chOff x="2360935" y="4"/>
            <a:chExt cx="7470132" cy="6093295"/>
          </a:xfrm>
        </p:grpSpPr>
        <p:sp>
          <p:nvSpPr>
            <p:cNvPr id="39" name="Rectangle: Top Corners Snipped 1"/>
            <p:cNvSpPr/>
            <p:nvPr/>
          </p:nvSpPr>
          <p:spPr>
            <a:xfrm rot="10800000">
              <a:off x="3354097" y="4"/>
              <a:ext cx="5483819" cy="5007429"/>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grpSp>
          <p:nvGrpSpPr>
            <p:cNvPr id="40" name="Group 7"/>
            <p:cNvGrpSpPr/>
            <p:nvPr/>
          </p:nvGrpSpPr>
          <p:grpSpPr>
            <a:xfrm>
              <a:off x="5478193" y="3342445"/>
              <a:ext cx="936299" cy="936299"/>
              <a:chOff x="11609634" y="1356959"/>
              <a:chExt cx="287091" cy="287091"/>
            </a:xfrm>
            <a:solidFill>
              <a:schemeClr val="bg1"/>
            </a:solidFill>
          </p:grpSpPr>
          <p:sp>
            <p:nvSpPr>
              <p:cNvPr id="41" name="Freeform: Shape 8"/>
              <p:cNvSpPr/>
              <p:nvPr/>
            </p:nvSpPr>
            <p:spPr bwMode="auto">
              <a:xfrm>
                <a:off x="11609634" y="1356959"/>
                <a:ext cx="287091" cy="287091"/>
              </a:xfrm>
              <a:custGeom>
                <a:avLst/>
                <a:gdLst>
                  <a:gd name="T0" fmla="*/ 652 w 932"/>
                  <a:gd name="T1" fmla="*/ 901 h 932"/>
                  <a:gd name="T2" fmla="*/ 901 w 932"/>
                  <a:gd name="T3" fmla="*/ 808 h 932"/>
                  <a:gd name="T4" fmla="*/ 31 w 932"/>
                  <a:gd name="T5" fmla="*/ 808 h 932"/>
                  <a:gd name="T6" fmla="*/ 279 w 932"/>
                  <a:gd name="T7" fmla="*/ 901 h 932"/>
                  <a:gd name="T8" fmla="*/ 31 w 932"/>
                  <a:gd name="T9" fmla="*/ 808 h 932"/>
                  <a:gd name="T10" fmla="*/ 279 w 932"/>
                  <a:gd name="T11" fmla="*/ 31 h 932"/>
                  <a:gd name="T12" fmla="*/ 31 w 932"/>
                  <a:gd name="T13" fmla="*/ 124 h 932"/>
                  <a:gd name="T14" fmla="*/ 901 w 932"/>
                  <a:gd name="T15" fmla="*/ 124 h 932"/>
                  <a:gd name="T16" fmla="*/ 652 w 932"/>
                  <a:gd name="T17" fmla="*/ 31 h 932"/>
                  <a:gd name="T18" fmla="*/ 901 w 932"/>
                  <a:gd name="T19" fmla="*/ 124 h 932"/>
                  <a:gd name="T20" fmla="*/ 310 w 932"/>
                  <a:gd name="T21" fmla="*/ 31 h 932"/>
                  <a:gd name="T22" fmla="*/ 621 w 932"/>
                  <a:gd name="T23" fmla="*/ 124 h 932"/>
                  <a:gd name="T24" fmla="*/ 31 w 932"/>
                  <a:gd name="T25" fmla="*/ 777 h 932"/>
                  <a:gd name="T26" fmla="*/ 901 w 932"/>
                  <a:gd name="T27" fmla="*/ 155 h 932"/>
                  <a:gd name="T28" fmla="*/ 31 w 932"/>
                  <a:gd name="T29" fmla="*/ 777 h 932"/>
                  <a:gd name="T30" fmla="*/ 621 w 932"/>
                  <a:gd name="T31" fmla="*/ 901 h 932"/>
                  <a:gd name="T32" fmla="*/ 310 w 932"/>
                  <a:gd name="T33" fmla="*/ 808 h 932"/>
                  <a:gd name="T34" fmla="*/ 916 w 932"/>
                  <a:gd name="T35" fmla="*/ 0 h 932"/>
                  <a:gd name="T36" fmla="*/ 12 w 932"/>
                  <a:gd name="T37" fmla="*/ 0 h 932"/>
                  <a:gd name="T38" fmla="*/ 7 w 932"/>
                  <a:gd name="T39" fmla="*/ 2 h 932"/>
                  <a:gd name="T40" fmla="*/ 2 w 932"/>
                  <a:gd name="T41" fmla="*/ 7 h 932"/>
                  <a:gd name="T42" fmla="*/ 0 w 932"/>
                  <a:gd name="T43" fmla="*/ 12 h 932"/>
                  <a:gd name="T44" fmla="*/ 0 w 932"/>
                  <a:gd name="T45" fmla="*/ 139 h 932"/>
                  <a:gd name="T46" fmla="*/ 0 w 932"/>
                  <a:gd name="T47" fmla="*/ 917 h 932"/>
                  <a:gd name="T48" fmla="*/ 1 w 932"/>
                  <a:gd name="T49" fmla="*/ 922 h 932"/>
                  <a:gd name="T50" fmla="*/ 4 w 932"/>
                  <a:gd name="T51" fmla="*/ 928 h 932"/>
                  <a:gd name="T52" fmla="*/ 9 w 932"/>
                  <a:gd name="T53" fmla="*/ 931 h 932"/>
                  <a:gd name="T54" fmla="*/ 15 w 932"/>
                  <a:gd name="T55" fmla="*/ 932 h 932"/>
                  <a:gd name="T56" fmla="*/ 920 w 932"/>
                  <a:gd name="T57" fmla="*/ 932 h 932"/>
                  <a:gd name="T58" fmla="*/ 925 w 932"/>
                  <a:gd name="T59" fmla="*/ 929 h 932"/>
                  <a:gd name="T60" fmla="*/ 930 w 932"/>
                  <a:gd name="T61" fmla="*/ 926 h 932"/>
                  <a:gd name="T62" fmla="*/ 932 w 932"/>
                  <a:gd name="T63" fmla="*/ 920 h 932"/>
                  <a:gd name="T64" fmla="*/ 932 w 932"/>
                  <a:gd name="T65" fmla="*/ 792 h 932"/>
                  <a:gd name="T66" fmla="*/ 932 w 932"/>
                  <a:gd name="T67" fmla="*/ 16 h 932"/>
                  <a:gd name="T68" fmla="*/ 931 w 932"/>
                  <a:gd name="T69" fmla="*/ 9 h 932"/>
                  <a:gd name="T70" fmla="*/ 928 w 932"/>
                  <a:gd name="T71" fmla="*/ 5 h 932"/>
                  <a:gd name="T72" fmla="*/ 922 w 932"/>
                  <a:gd name="T73" fmla="*/ 1 h 932"/>
                  <a:gd name="T74" fmla="*/ 916 w 932"/>
                  <a:gd name="T75"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2" h="932">
                    <a:moveTo>
                      <a:pt x="901" y="901"/>
                    </a:moveTo>
                    <a:lnTo>
                      <a:pt x="652" y="901"/>
                    </a:lnTo>
                    <a:lnTo>
                      <a:pt x="652" y="808"/>
                    </a:lnTo>
                    <a:lnTo>
                      <a:pt x="901" y="808"/>
                    </a:lnTo>
                    <a:lnTo>
                      <a:pt x="901" y="901"/>
                    </a:lnTo>
                    <a:close/>
                    <a:moveTo>
                      <a:pt x="31" y="808"/>
                    </a:moveTo>
                    <a:lnTo>
                      <a:pt x="279" y="808"/>
                    </a:lnTo>
                    <a:lnTo>
                      <a:pt x="279" y="901"/>
                    </a:lnTo>
                    <a:lnTo>
                      <a:pt x="31" y="901"/>
                    </a:lnTo>
                    <a:lnTo>
                      <a:pt x="31" y="808"/>
                    </a:lnTo>
                    <a:close/>
                    <a:moveTo>
                      <a:pt x="31" y="31"/>
                    </a:moveTo>
                    <a:lnTo>
                      <a:pt x="279" y="31"/>
                    </a:lnTo>
                    <a:lnTo>
                      <a:pt x="279" y="124"/>
                    </a:lnTo>
                    <a:lnTo>
                      <a:pt x="31" y="124"/>
                    </a:lnTo>
                    <a:lnTo>
                      <a:pt x="31" y="31"/>
                    </a:lnTo>
                    <a:close/>
                    <a:moveTo>
                      <a:pt x="901" y="124"/>
                    </a:moveTo>
                    <a:lnTo>
                      <a:pt x="652" y="124"/>
                    </a:lnTo>
                    <a:lnTo>
                      <a:pt x="652" y="31"/>
                    </a:lnTo>
                    <a:lnTo>
                      <a:pt x="901" y="31"/>
                    </a:lnTo>
                    <a:lnTo>
                      <a:pt x="901" y="124"/>
                    </a:lnTo>
                    <a:close/>
                    <a:moveTo>
                      <a:pt x="310" y="124"/>
                    </a:moveTo>
                    <a:lnTo>
                      <a:pt x="310" y="31"/>
                    </a:lnTo>
                    <a:lnTo>
                      <a:pt x="621" y="31"/>
                    </a:lnTo>
                    <a:lnTo>
                      <a:pt x="621" y="124"/>
                    </a:lnTo>
                    <a:lnTo>
                      <a:pt x="310" y="124"/>
                    </a:lnTo>
                    <a:close/>
                    <a:moveTo>
                      <a:pt x="31" y="777"/>
                    </a:moveTo>
                    <a:lnTo>
                      <a:pt x="31" y="155"/>
                    </a:lnTo>
                    <a:lnTo>
                      <a:pt x="901" y="155"/>
                    </a:lnTo>
                    <a:lnTo>
                      <a:pt x="901" y="777"/>
                    </a:lnTo>
                    <a:lnTo>
                      <a:pt x="31" y="777"/>
                    </a:lnTo>
                    <a:close/>
                    <a:moveTo>
                      <a:pt x="621" y="808"/>
                    </a:moveTo>
                    <a:lnTo>
                      <a:pt x="621" y="901"/>
                    </a:lnTo>
                    <a:lnTo>
                      <a:pt x="310" y="901"/>
                    </a:lnTo>
                    <a:lnTo>
                      <a:pt x="310" y="808"/>
                    </a:lnTo>
                    <a:lnTo>
                      <a:pt x="621" y="808"/>
                    </a:lnTo>
                    <a:close/>
                    <a:moveTo>
                      <a:pt x="916" y="0"/>
                    </a:moveTo>
                    <a:lnTo>
                      <a:pt x="15" y="0"/>
                    </a:lnTo>
                    <a:lnTo>
                      <a:pt x="12" y="0"/>
                    </a:lnTo>
                    <a:lnTo>
                      <a:pt x="9" y="1"/>
                    </a:lnTo>
                    <a:lnTo>
                      <a:pt x="7" y="2"/>
                    </a:lnTo>
                    <a:lnTo>
                      <a:pt x="4" y="5"/>
                    </a:lnTo>
                    <a:lnTo>
                      <a:pt x="2" y="7"/>
                    </a:lnTo>
                    <a:lnTo>
                      <a:pt x="1" y="9"/>
                    </a:lnTo>
                    <a:lnTo>
                      <a:pt x="0" y="12"/>
                    </a:lnTo>
                    <a:lnTo>
                      <a:pt x="0" y="16"/>
                    </a:lnTo>
                    <a:lnTo>
                      <a:pt x="0" y="139"/>
                    </a:lnTo>
                    <a:lnTo>
                      <a:pt x="0" y="792"/>
                    </a:lnTo>
                    <a:lnTo>
                      <a:pt x="0" y="917"/>
                    </a:lnTo>
                    <a:lnTo>
                      <a:pt x="0" y="920"/>
                    </a:lnTo>
                    <a:lnTo>
                      <a:pt x="1" y="922"/>
                    </a:lnTo>
                    <a:lnTo>
                      <a:pt x="2" y="926"/>
                    </a:lnTo>
                    <a:lnTo>
                      <a:pt x="4" y="928"/>
                    </a:lnTo>
                    <a:lnTo>
                      <a:pt x="7" y="929"/>
                    </a:lnTo>
                    <a:lnTo>
                      <a:pt x="9" y="931"/>
                    </a:lnTo>
                    <a:lnTo>
                      <a:pt x="12" y="932"/>
                    </a:lnTo>
                    <a:lnTo>
                      <a:pt x="15" y="932"/>
                    </a:lnTo>
                    <a:lnTo>
                      <a:pt x="916" y="932"/>
                    </a:lnTo>
                    <a:lnTo>
                      <a:pt x="920" y="932"/>
                    </a:lnTo>
                    <a:lnTo>
                      <a:pt x="922" y="931"/>
                    </a:lnTo>
                    <a:lnTo>
                      <a:pt x="925" y="929"/>
                    </a:lnTo>
                    <a:lnTo>
                      <a:pt x="928" y="928"/>
                    </a:lnTo>
                    <a:lnTo>
                      <a:pt x="930" y="926"/>
                    </a:lnTo>
                    <a:lnTo>
                      <a:pt x="931" y="922"/>
                    </a:lnTo>
                    <a:lnTo>
                      <a:pt x="932" y="920"/>
                    </a:lnTo>
                    <a:lnTo>
                      <a:pt x="932" y="917"/>
                    </a:lnTo>
                    <a:lnTo>
                      <a:pt x="932" y="792"/>
                    </a:lnTo>
                    <a:lnTo>
                      <a:pt x="932" y="139"/>
                    </a:lnTo>
                    <a:lnTo>
                      <a:pt x="932" y="16"/>
                    </a:lnTo>
                    <a:lnTo>
                      <a:pt x="932" y="12"/>
                    </a:lnTo>
                    <a:lnTo>
                      <a:pt x="931" y="9"/>
                    </a:lnTo>
                    <a:lnTo>
                      <a:pt x="930" y="7"/>
                    </a:lnTo>
                    <a:lnTo>
                      <a:pt x="928" y="5"/>
                    </a:lnTo>
                    <a:lnTo>
                      <a:pt x="925" y="2"/>
                    </a:lnTo>
                    <a:lnTo>
                      <a:pt x="922" y="1"/>
                    </a:lnTo>
                    <a:lnTo>
                      <a:pt x="920" y="0"/>
                    </a:lnTo>
                    <a:lnTo>
                      <a:pt x="9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endParaRPr>
                  <a:cs typeface="+mn-ea"/>
                  <a:sym typeface="+mn-lt"/>
                </a:endParaRPr>
              </a:p>
            </p:txBody>
          </p:sp>
          <p:sp>
            <p:nvSpPr>
              <p:cNvPr id="42" name="Freeform: Shape 9"/>
              <p:cNvSpPr/>
              <p:nvPr/>
            </p:nvSpPr>
            <p:spPr bwMode="auto">
              <a:xfrm>
                <a:off x="11681099" y="1428424"/>
                <a:ext cx="144162" cy="144162"/>
              </a:xfrm>
              <a:custGeom>
                <a:avLst/>
                <a:gdLst>
                  <a:gd name="T0" fmla="*/ 192 w 466"/>
                  <a:gd name="T1" fmla="*/ 432 h 467"/>
                  <a:gd name="T2" fmla="*/ 137 w 466"/>
                  <a:gd name="T3" fmla="*/ 412 h 467"/>
                  <a:gd name="T4" fmla="*/ 90 w 466"/>
                  <a:gd name="T5" fmla="*/ 377 h 467"/>
                  <a:gd name="T6" fmla="*/ 55 w 466"/>
                  <a:gd name="T7" fmla="*/ 330 h 467"/>
                  <a:gd name="T8" fmla="*/ 35 w 466"/>
                  <a:gd name="T9" fmla="*/ 275 h 467"/>
                  <a:gd name="T10" fmla="*/ 31 w 466"/>
                  <a:gd name="T11" fmla="*/ 214 h 467"/>
                  <a:gd name="T12" fmla="*/ 47 w 466"/>
                  <a:gd name="T13" fmla="*/ 155 h 467"/>
                  <a:gd name="T14" fmla="*/ 77 w 466"/>
                  <a:gd name="T15" fmla="*/ 106 h 467"/>
                  <a:gd name="T16" fmla="*/ 120 w 466"/>
                  <a:gd name="T17" fmla="*/ 66 h 467"/>
                  <a:gd name="T18" fmla="*/ 172 w 466"/>
                  <a:gd name="T19" fmla="*/ 42 h 467"/>
                  <a:gd name="T20" fmla="*/ 232 w 466"/>
                  <a:gd name="T21" fmla="*/ 32 h 467"/>
                  <a:gd name="T22" fmla="*/ 292 w 466"/>
                  <a:gd name="T23" fmla="*/ 42 h 467"/>
                  <a:gd name="T24" fmla="*/ 346 w 466"/>
                  <a:gd name="T25" fmla="*/ 66 h 467"/>
                  <a:gd name="T26" fmla="*/ 389 w 466"/>
                  <a:gd name="T27" fmla="*/ 106 h 467"/>
                  <a:gd name="T28" fmla="*/ 419 w 466"/>
                  <a:gd name="T29" fmla="*/ 156 h 467"/>
                  <a:gd name="T30" fmla="*/ 433 w 466"/>
                  <a:gd name="T31" fmla="*/ 214 h 467"/>
                  <a:gd name="T32" fmla="*/ 430 w 466"/>
                  <a:gd name="T33" fmla="*/ 275 h 467"/>
                  <a:gd name="T34" fmla="*/ 410 w 466"/>
                  <a:gd name="T35" fmla="*/ 330 h 467"/>
                  <a:gd name="T36" fmla="*/ 376 w 466"/>
                  <a:gd name="T37" fmla="*/ 377 h 467"/>
                  <a:gd name="T38" fmla="*/ 329 w 466"/>
                  <a:gd name="T39" fmla="*/ 412 h 467"/>
                  <a:gd name="T40" fmla="*/ 273 w 466"/>
                  <a:gd name="T41" fmla="*/ 432 h 467"/>
                  <a:gd name="T42" fmla="*/ 232 w 466"/>
                  <a:gd name="T43" fmla="*/ 0 h 467"/>
                  <a:gd name="T44" fmla="*/ 197 w 466"/>
                  <a:gd name="T45" fmla="*/ 4 h 467"/>
                  <a:gd name="T46" fmla="*/ 163 w 466"/>
                  <a:gd name="T47" fmla="*/ 12 h 467"/>
                  <a:gd name="T48" fmla="*/ 121 w 466"/>
                  <a:gd name="T49" fmla="*/ 29 h 467"/>
                  <a:gd name="T50" fmla="*/ 68 w 466"/>
                  <a:gd name="T51" fmla="*/ 69 h 467"/>
                  <a:gd name="T52" fmla="*/ 28 w 466"/>
                  <a:gd name="T53" fmla="*/ 123 h 467"/>
                  <a:gd name="T54" fmla="*/ 10 w 466"/>
                  <a:gd name="T55" fmla="*/ 165 h 467"/>
                  <a:gd name="T56" fmla="*/ 2 w 466"/>
                  <a:gd name="T57" fmla="*/ 198 h 467"/>
                  <a:gd name="T58" fmla="*/ 0 w 466"/>
                  <a:gd name="T59" fmla="*/ 234 h 467"/>
                  <a:gd name="T60" fmla="*/ 2 w 466"/>
                  <a:gd name="T61" fmla="*/ 269 h 467"/>
                  <a:gd name="T62" fmla="*/ 10 w 466"/>
                  <a:gd name="T63" fmla="*/ 304 h 467"/>
                  <a:gd name="T64" fmla="*/ 28 w 466"/>
                  <a:gd name="T65" fmla="*/ 345 h 467"/>
                  <a:gd name="T66" fmla="*/ 68 w 466"/>
                  <a:gd name="T67" fmla="*/ 398 h 467"/>
                  <a:gd name="T68" fmla="*/ 121 w 466"/>
                  <a:gd name="T69" fmla="*/ 439 h 467"/>
                  <a:gd name="T70" fmla="*/ 163 w 466"/>
                  <a:gd name="T71" fmla="*/ 457 h 467"/>
                  <a:gd name="T72" fmla="*/ 197 w 466"/>
                  <a:gd name="T73" fmla="*/ 465 h 467"/>
                  <a:gd name="T74" fmla="*/ 232 w 466"/>
                  <a:gd name="T75" fmla="*/ 467 h 467"/>
                  <a:gd name="T76" fmla="*/ 268 w 466"/>
                  <a:gd name="T77" fmla="*/ 465 h 467"/>
                  <a:gd name="T78" fmla="*/ 302 w 466"/>
                  <a:gd name="T79" fmla="*/ 457 h 467"/>
                  <a:gd name="T80" fmla="*/ 343 w 466"/>
                  <a:gd name="T81" fmla="*/ 439 h 467"/>
                  <a:gd name="T82" fmla="*/ 398 w 466"/>
                  <a:gd name="T83" fmla="*/ 399 h 467"/>
                  <a:gd name="T84" fmla="*/ 438 w 466"/>
                  <a:gd name="T85" fmla="*/ 345 h 467"/>
                  <a:gd name="T86" fmla="*/ 456 w 466"/>
                  <a:gd name="T87" fmla="*/ 304 h 467"/>
                  <a:gd name="T88" fmla="*/ 463 w 466"/>
                  <a:gd name="T89" fmla="*/ 269 h 467"/>
                  <a:gd name="T90" fmla="*/ 466 w 466"/>
                  <a:gd name="T91" fmla="*/ 234 h 467"/>
                  <a:gd name="T92" fmla="*/ 463 w 466"/>
                  <a:gd name="T93" fmla="*/ 198 h 467"/>
                  <a:gd name="T94" fmla="*/ 456 w 466"/>
                  <a:gd name="T95" fmla="*/ 165 h 467"/>
                  <a:gd name="T96" fmla="*/ 438 w 466"/>
                  <a:gd name="T97" fmla="*/ 123 h 467"/>
                  <a:gd name="T98" fmla="*/ 398 w 466"/>
                  <a:gd name="T99" fmla="*/ 69 h 467"/>
                  <a:gd name="T100" fmla="*/ 343 w 466"/>
                  <a:gd name="T101" fmla="*/ 29 h 467"/>
                  <a:gd name="T102" fmla="*/ 302 w 466"/>
                  <a:gd name="T103" fmla="*/ 12 h 467"/>
                  <a:gd name="T104" fmla="*/ 268 w 466"/>
                  <a:gd name="T105" fmla="*/ 4 h 467"/>
                  <a:gd name="T106" fmla="*/ 232 w 466"/>
                  <a:gd name="T107"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6" h="467">
                    <a:moveTo>
                      <a:pt x="232" y="436"/>
                    </a:moveTo>
                    <a:lnTo>
                      <a:pt x="212" y="435"/>
                    </a:lnTo>
                    <a:lnTo>
                      <a:pt x="192" y="432"/>
                    </a:lnTo>
                    <a:lnTo>
                      <a:pt x="172" y="427"/>
                    </a:lnTo>
                    <a:lnTo>
                      <a:pt x="155" y="420"/>
                    </a:lnTo>
                    <a:lnTo>
                      <a:pt x="137" y="412"/>
                    </a:lnTo>
                    <a:lnTo>
                      <a:pt x="120" y="402"/>
                    </a:lnTo>
                    <a:lnTo>
                      <a:pt x="105" y="390"/>
                    </a:lnTo>
                    <a:lnTo>
                      <a:pt x="90" y="377"/>
                    </a:lnTo>
                    <a:lnTo>
                      <a:pt x="77" y="363"/>
                    </a:lnTo>
                    <a:lnTo>
                      <a:pt x="66" y="347"/>
                    </a:lnTo>
                    <a:lnTo>
                      <a:pt x="55" y="330"/>
                    </a:lnTo>
                    <a:lnTo>
                      <a:pt x="47" y="313"/>
                    </a:lnTo>
                    <a:lnTo>
                      <a:pt x="40" y="294"/>
                    </a:lnTo>
                    <a:lnTo>
                      <a:pt x="35" y="275"/>
                    </a:lnTo>
                    <a:lnTo>
                      <a:pt x="31" y="255"/>
                    </a:lnTo>
                    <a:lnTo>
                      <a:pt x="30" y="234"/>
                    </a:lnTo>
                    <a:lnTo>
                      <a:pt x="31" y="214"/>
                    </a:lnTo>
                    <a:lnTo>
                      <a:pt x="35" y="194"/>
                    </a:lnTo>
                    <a:lnTo>
                      <a:pt x="40" y="174"/>
                    </a:lnTo>
                    <a:lnTo>
                      <a:pt x="47" y="155"/>
                    </a:lnTo>
                    <a:lnTo>
                      <a:pt x="55" y="138"/>
                    </a:lnTo>
                    <a:lnTo>
                      <a:pt x="66" y="122"/>
                    </a:lnTo>
                    <a:lnTo>
                      <a:pt x="77" y="106"/>
                    </a:lnTo>
                    <a:lnTo>
                      <a:pt x="90" y="92"/>
                    </a:lnTo>
                    <a:lnTo>
                      <a:pt x="105" y="78"/>
                    </a:lnTo>
                    <a:lnTo>
                      <a:pt x="120" y="66"/>
                    </a:lnTo>
                    <a:lnTo>
                      <a:pt x="137" y="56"/>
                    </a:lnTo>
                    <a:lnTo>
                      <a:pt x="155" y="48"/>
                    </a:lnTo>
                    <a:lnTo>
                      <a:pt x="172" y="42"/>
                    </a:lnTo>
                    <a:lnTo>
                      <a:pt x="192" y="36"/>
                    </a:lnTo>
                    <a:lnTo>
                      <a:pt x="212" y="33"/>
                    </a:lnTo>
                    <a:lnTo>
                      <a:pt x="232" y="32"/>
                    </a:lnTo>
                    <a:lnTo>
                      <a:pt x="253" y="33"/>
                    </a:lnTo>
                    <a:lnTo>
                      <a:pt x="273" y="36"/>
                    </a:lnTo>
                    <a:lnTo>
                      <a:pt x="292" y="42"/>
                    </a:lnTo>
                    <a:lnTo>
                      <a:pt x="311" y="48"/>
                    </a:lnTo>
                    <a:lnTo>
                      <a:pt x="329" y="56"/>
                    </a:lnTo>
                    <a:lnTo>
                      <a:pt x="346" y="66"/>
                    </a:lnTo>
                    <a:lnTo>
                      <a:pt x="361" y="78"/>
                    </a:lnTo>
                    <a:lnTo>
                      <a:pt x="376" y="92"/>
                    </a:lnTo>
                    <a:lnTo>
                      <a:pt x="389" y="106"/>
                    </a:lnTo>
                    <a:lnTo>
                      <a:pt x="400" y="122"/>
                    </a:lnTo>
                    <a:lnTo>
                      <a:pt x="410" y="138"/>
                    </a:lnTo>
                    <a:lnTo>
                      <a:pt x="419" y="156"/>
                    </a:lnTo>
                    <a:lnTo>
                      <a:pt x="426" y="174"/>
                    </a:lnTo>
                    <a:lnTo>
                      <a:pt x="430" y="194"/>
                    </a:lnTo>
                    <a:lnTo>
                      <a:pt x="433" y="214"/>
                    </a:lnTo>
                    <a:lnTo>
                      <a:pt x="435" y="234"/>
                    </a:lnTo>
                    <a:lnTo>
                      <a:pt x="433" y="255"/>
                    </a:lnTo>
                    <a:lnTo>
                      <a:pt x="430" y="275"/>
                    </a:lnTo>
                    <a:lnTo>
                      <a:pt x="426" y="294"/>
                    </a:lnTo>
                    <a:lnTo>
                      <a:pt x="419" y="313"/>
                    </a:lnTo>
                    <a:lnTo>
                      <a:pt x="410" y="330"/>
                    </a:lnTo>
                    <a:lnTo>
                      <a:pt x="400" y="347"/>
                    </a:lnTo>
                    <a:lnTo>
                      <a:pt x="389" y="363"/>
                    </a:lnTo>
                    <a:lnTo>
                      <a:pt x="376" y="377"/>
                    </a:lnTo>
                    <a:lnTo>
                      <a:pt x="361" y="389"/>
                    </a:lnTo>
                    <a:lnTo>
                      <a:pt x="346" y="402"/>
                    </a:lnTo>
                    <a:lnTo>
                      <a:pt x="329" y="412"/>
                    </a:lnTo>
                    <a:lnTo>
                      <a:pt x="311" y="420"/>
                    </a:lnTo>
                    <a:lnTo>
                      <a:pt x="292" y="427"/>
                    </a:lnTo>
                    <a:lnTo>
                      <a:pt x="273" y="432"/>
                    </a:lnTo>
                    <a:lnTo>
                      <a:pt x="253" y="435"/>
                    </a:lnTo>
                    <a:lnTo>
                      <a:pt x="232" y="436"/>
                    </a:lnTo>
                    <a:close/>
                    <a:moveTo>
                      <a:pt x="232" y="0"/>
                    </a:moveTo>
                    <a:lnTo>
                      <a:pt x="221" y="2"/>
                    </a:lnTo>
                    <a:lnTo>
                      <a:pt x="209" y="2"/>
                    </a:lnTo>
                    <a:lnTo>
                      <a:pt x="197" y="4"/>
                    </a:lnTo>
                    <a:lnTo>
                      <a:pt x="186" y="6"/>
                    </a:lnTo>
                    <a:lnTo>
                      <a:pt x="175" y="8"/>
                    </a:lnTo>
                    <a:lnTo>
                      <a:pt x="163" y="12"/>
                    </a:lnTo>
                    <a:lnTo>
                      <a:pt x="152" y="15"/>
                    </a:lnTo>
                    <a:lnTo>
                      <a:pt x="142" y="19"/>
                    </a:lnTo>
                    <a:lnTo>
                      <a:pt x="121" y="29"/>
                    </a:lnTo>
                    <a:lnTo>
                      <a:pt x="102" y="40"/>
                    </a:lnTo>
                    <a:lnTo>
                      <a:pt x="85" y="54"/>
                    </a:lnTo>
                    <a:lnTo>
                      <a:pt x="68" y="69"/>
                    </a:lnTo>
                    <a:lnTo>
                      <a:pt x="52" y="86"/>
                    </a:lnTo>
                    <a:lnTo>
                      <a:pt x="39" y="104"/>
                    </a:lnTo>
                    <a:lnTo>
                      <a:pt x="28" y="123"/>
                    </a:lnTo>
                    <a:lnTo>
                      <a:pt x="18" y="144"/>
                    </a:lnTo>
                    <a:lnTo>
                      <a:pt x="14" y="154"/>
                    </a:lnTo>
                    <a:lnTo>
                      <a:pt x="10" y="165"/>
                    </a:lnTo>
                    <a:lnTo>
                      <a:pt x="7" y="176"/>
                    </a:lnTo>
                    <a:lnTo>
                      <a:pt x="5" y="187"/>
                    </a:lnTo>
                    <a:lnTo>
                      <a:pt x="2" y="198"/>
                    </a:lnTo>
                    <a:lnTo>
                      <a:pt x="1" y="210"/>
                    </a:lnTo>
                    <a:lnTo>
                      <a:pt x="0" y="222"/>
                    </a:lnTo>
                    <a:lnTo>
                      <a:pt x="0" y="234"/>
                    </a:lnTo>
                    <a:lnTo>
                      <a:pt x="0" y="246"/>
                    </a:lnTo>
                    <a:lnTo>
                      <a:pt x="1" y="258"/>
                    </a:lnTo>
                    <a:lnTo>
                      <a:pt x="2" y="269"/>
                    </a:lnTo>
                    <a:lnTo>
                      <a:pt x="5" y="280"/>
                    </a:lnTo>
                    <a:lnTo>
                      <a:pt x="7" y="293"/>
                    </a:lnTo>
                    <a:lnTo>
                      <a:pt x="10" y="304"/>
                    </a:lnTo>
                    <a:lnTo>
                      <a:pt x="14" y="314"/>
                    </a:lnTo>
                    <a:lnTo>
                      <a:pt x="18" y="325"/>
                    </a:lnTo>
                    <a:lnTo>
                      <a:pt x="28" y="345"/>
                    </a:lnTo>
                    <a:lnTo>
                      <a:pt x="39" y="364"/>
                    </a:lnTo>
                    <a:lnTo>
                      <a:pt x="52" y="383"/>
                    </a:lnTo>
                    <a:lnTo>
                      <a:pt x="68" y="398"/>
                    </a:lnTo>
                    <a:lnTo>
                      <a:pt x="85" y="414"/>
                    </a:lnTo>
                    <a:lnTo>
                      <a:pt x="102" y="427"/>
                    </a:lnTo>
                    <a:lnTo>
                      <a:pt x="121" y="439"/>
                    </a:lnTo>
                    <a:lnTo>
                      <a:pt x="142" y="449"/>
                    </a:lnTo>
                    <a:lnTo>
                      <a:pt x="152" y="453"/>
                    </a:lnTo>
                    <a:lnTo>
                      <a:pt x="163" y="457"/>
                    </a:lnTo>
                    <a:lnTo>
                      <a:pt x="175" y="459"/>
                    </a:lnTo>
                    <a:lnTo>
                      <a:pt x="186" y="463"/>
                    </a:lnTo>
                    <a:lnTo>
                      <a:pt x="197" y="465"/>
                    </a:lnTo>
                    <a:lnTo>
                      <a:pt x="209" y="466"/>
                    </a:lnTo>
                    <a:lnTo>
                      <a:pt x="221" y="467"/>
                    </a:lnTo>
                    <a:lnTo>
                      <a:pt x="232" y="467"/>
                    </a:lnTo>
                    <a:lnTo>
                      <a:pt x="245" y="467"/>
                    </a:lnTo>
                    <a:lnTo>
                      <a:pt x="257" y="466"/>
                    </a:lnTo>
                    <a:lnTo>
                      <a:pt x="268" y="465"/>
                    </a:lnTo>
                    <a:lnTo>
                      <a:pt x="280" y="463"/>
                    </a:lnTo>
                    <a:lnTo>
                      <a:pt x="291" y="459"/>
                    </a:lnTo>
                    <a:lnTo>
                      <a:pt x="302" y="457"/>
                    </a:lnTo>
                    <a:lnTo>
                      <a:pt x="312" y="453"/>
                    </a:lnTo>
                    <a:lnTo>
                      <a:pt x="323" y="449"/>
                    </a:lnTo>
                    <a:lnTo>
                      <a:pt x="343" y="439"/>
                    </a:lnTo>
                    <a:lnTo>
                      <a:pt x="363" y="427"/>
                    </a:lnTo>
                    <a:lnTo>
                      <a:pt x="381" y="414"/>
                    </a:lnTo>
                    <a:lnTo>
                      <a:pt x="398" y="399"/>
                    </a:lnTo>
                    <a:lnTo>
                      <a:pt x="412" y="383"/>
                    </a:lnTo>
                    <a:lnTo>
                      <a:pt x="426" y="364"/>
                    </a:lnTo>
                    <a:lnTo>
                      <a:pt x="438" y="345"/>
                    </a:lnTo>
                    <a:lnTo>
                      <a:pt x="448" y="325"/>
                    </a:lnTo>
                    <a:lnTo>
                      <a:pt x="451" y="314"/>
                    </a:lnTo>
                    <a:lnTo>
                      <a:pt x="456" y="304"/>
                    </a:lnTo>
                    <a:lnTo>
                      <a:pt x="459" y="293"/>
                    </a:lnTo>
                    <a:lnTo>
                      <a:pt x="461" y="280"/>
                    </a:lnTo>
                    <a:lnTo>
                      <a:pt x="463" y="269"/>
                    </a:lnTo>
                    <a:lnTo>
                      <a:pt x="465" y="258"/>
                    </a:lnTo>
                    <a:lnTo>
                      <a:pt x="466" y="246"/>
                    </a:lnTo>
                    <a:lnTo>
                      <a:pt x="466" y="234"/>
                    </a:lnTo>
                    <a:lnTo>
                      <a:pt x="466" y="222"/>
                    </a:lnTo>
                    <a:lnTo>
                      <a:pt x="465" y="210"/>
                    </a:lnTo>
                    <a:lnTo>
                      <a:pt x="463" y="198"/>
                    </a:lnTo>
                    <a:lnTo>
                      <a:pt x="461" y="187"/>
                    </a:lnTo>
                    <a:lnTo>
                      <a:pt x="459" y="176"/>
                    </a:lnTo>
                    <a:lnTo>
                      <a:pt x="456" y="165"/>
                    </a:lnTo>
                    <a:lnTo>
                      <a:pt x="451" y="154"/>
                    </a:lnTo>
                    <a:lnTo>
                      <a:pt x="448" y="144"/>
                    </a:lnTo>
                    <a:lnTo>
                      <a:pt x="438" y="123"/>
                    </a:lnTo>
                    <a:lnTo>
                      <a:pt x="426" y="104"/>
                    </a:lnTo>
                    <a:lnTo>
                      <a:pt x="412" y="86"/>
                    </a:lnTo>
                    <a:lnTo>
                      <a:pt x="398" y="69"/>
                    </a:lnTo>
                    <a:lnTo>
                      <a:pt x="381" y="54"/>
                    </a:lnTo>
                    <a:lnTo>
                      <a:pt x="363" y="40"/>
                    </a:lnTo>
                    <a:lnTo>
                      <a:pt x="343" y="29"/>
                    </a:lnTo>
                    <a:lnTo>
                      <a:pt x="323" y="19"/>
                    </a:lnTo>
                    <a:lnTo>
                      <a:pt x="312" y="15"/>
                    </a:lnTo>
                    <a:lnTo>
                      <a:pt x="302" y="12"/>
                    </a:lnTo>
                    <a:lnTo>
                      <a:pt x="291" y="8"/>
                    </a:lnTo>
                    <a:lnTo>
                      <a:pt x="280" y="6"/>
                    </a:lnTo>
                    <a:lnTo>
                      <a:pt x="268" y="4"/>
                    </a:lnTo>
                    <a:lnTo>
                      <a:pt x="257" y="2"/>
                    </a:lnTo>
                    <a:lnTo>
                      <a:pt x="245" y="2"/>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endParaRPr>
                  <a:cs typeface="+mn-ea"/>
                  <a:sym typeface="+mn-lt"/>
                </a:endParaRPr>
              </a:p>
            </p:txBody>
          </p:sp>
          <p:sp>
            <p:nvSpPr>
              <p:cNvPr id="43" name="Freeform: Shape 10"/>
              <p:cNvSpPr/>
              <p:nvPr/>
            </p:nvSpPr>
            <p:spPr bwMode="auto">
              <a:xfrm>
                <a:off x="11734081" y="1471549"/>
                <a:ext cx="54215" cy="57911"/>
              </a:xfrm>
              <a:custGeom>
                <a:avLst/>
                <a:gdLst>
                  <a:gd name="T0" fmla="*/ 31 w 176"/>
                  <a:gd name="T1" fmla="*/ 146 h 188"/>
                  <a:gd name="T2" fmla="*/ 31 w 176"/>
                  <a:gd name="T3" fmla="*/ 42 h 188"/>
                  <a:gd name="T4" fmla="*/ 128 w 176"/>
                  <a:gd name="T5" fmla="*/ 94 h 188"/>
                  <a:gd name="T6" fmla="*/ 31 w 176"/>
                  <a:gd name="T7" fmla="*/ 146 h 188"/>
                  <a:gd name="T8" fmla="*/ 168 w 176"/>
                  <a:gd name="T9" fmla="*/ 80 h 188"/>
                  <a:gd name="T10" fmla="*/ 23 w 176"/>
                  <a:gd name="T11" fmla="*/ 2 h 188"/>
                  <a:gd name="T12" fmla="*/ 20 w 176"/>
                  <a:gd name="T13" fmla="*/ 0 h 188"/>
                  <a:gd name="T14" fmla="*/ 16 w 176"/>
                  <a:gd name="T15" fmla="*/ 0 h 188"/>
                  <a:gd name="T16" fmla="*/ 12 w 176"/>
                  <a:gd name="T17" fmla="*/ 0 h 188"/>
                  <a:gd name="T18" fmla="*/ 8 w 176"/>
                  <a:gd name="T19" fmla="*/ 3 h 188"/>
                  <a:gd name="T20" fmla="*/ 5 w 176"/>
                  <a:gd name="T21" fmla="*/ 5 h 188"/>
                  <a:gd name="T22" fmla="*/ 2 w 176"/>
                  <a:gd name="T23" fmla="*/ 8 h 188"/>
                  <a:gd name="T24" fmla="*/ 1 w 176"/>
                  <a:gd name="T25" fmla="*/ 12 h 188"/>
                  <a:gd name="T26" fmla="*/ 0 w 176"/>
                  <a:gd name="T27" fmla="*/ 16 h 188"/>
                  <a:gd name="T28" fmla="*/ 0 w 176"/>
                  <a:gd name="T29" fmla="*/ 173 h 188"/>
                  <a:gd name="T30" fmla="*/ 1 w 176"/>
                  <a:gd name="T31" fmla="*/ 176 h 188"/>
                  <a:gd name="T32" fmla="*/ 2 w 176"/>
                  <a:gd name="T33" fmla="*/ 180 h 188"/>
                  <a:gd name="T34" fmla="*/ 5 w 176"/>
                  <a:gd name="T35" fmla="*/ 183 h 188"/>
                  <a:gd name="T36" fmla="*/ 8 w 176"/>
                  <a:gd name="T37" fmla="*/ 186 h 188"/>
                  <a:gd name="T38" fmla="*/ 12 w 176"/>
                  <a:gd name="T39" fmla="*/ 187 h 188"/>
                  <a:gd name="T40" fmla="*/ 16 w 176"/>
                  <a:gd name="T41" fmla="*/ 188 h 188"/>
                  <a:gd name="T42" fmla="*/ 20 w 176"/>
                  <a:gd name="T43" fmla="*/ 187 h 188"/>
                  <a:gd name="T44" fmla="*/ 23 w 176"/>
                  <a:gd name="T45" fmla="*/ 186 h 188"/>
                  <a:gd name="T46" fmla="*/ 168 w 176"/>
                  <a:gd name="T47" fmla="*/ 107 h 188"/>
                  <a:gd name="T48" fmla="*/ 171 w 176"/>
                  <a:gd name="T49" fmla="*/ 105 h 188"/>
                  <a:gd name="T50" fmla="*/ 173 w 176"/>
                  <a:gd name="T51" fmla="*/ 102 h 188"/>
                  <a:gd name="T52" fmla="*/ 176 w 176"/>
                  <a:gd name="T53" fmla="*/ 98 h 188"/>
                  <a:gd name="T54" fmla="*/ 176 w 176"/>
                  <a:gd name="T55" fmla="*/ 94 h 188"/>
                  <a:gd name="T56" fmla="*/ 176 w 176"/>
                  <a:gd name="T57" fmla="*/ 89 h 188"/>
                  <a:gd name="T58" fmla="*/ 173 w 176"/>
                  <a:gd name="T59" fmla="*/ 86 h 188"/>
                  <a:gd name="T60" fmla="*/ 171 w 176"/>
                  <a:gd name="T61" fmla="*/ 83 h 188"/>
                  <a:gd name="T62" fmla="*/ 168 w 176"/>
                  <a:gd name="T63"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88">
                    <a:moveTo>
                      <a:pt x="31" y="146"/>
                    </a:moveTo>
                    <a:lnTo>
                      <a:pt x="31" y="42"/>
                    </a:lnTo>
                    <a:lnTo>
                      <a:pt x="128" y="94"/>
                    </a:lnTo>
                    <a:lnTo>
                      <a:pt x="31" y="146"/>
                    </a:lnTo>
                    <a:close/>
                    <a:moveTo>
                      <a:pt x="168" y="80"/>
                    </a:moveTo>
                    <a:lnTo>
                      <a:pt x="23" y="2"/>
                    </a:lnTo>
                    <a:lnTo>
                      <a:pt x="20" y="0"/>
                    </a:lnTo>
                    <a:lnTo>
                      <a:pt x="16" y="0"/>
                    </a:lnTo>
                    <a:lnTo>
                      <a:pt x="12" y="0"/>
                    </a:lnTo>
                    <a:lnTo>
                      <a:pt x="8" y="3"/>
                    </a:lnTo>
                    <a:lnTo>
                      <a:pt x="5" y="5"/>
                    </a:lnTo>
                    <a:lnTo>
                      <a:pt x="2" y="8"/>
                    </a:lnTo>
                    <a:lnTo>
                      <a:pt x="1" y="12"/>
                    </a:lnTo>
                    <a:lnTo>
                      <a:pt x="0" y="16"/>
                    </a:lnTo>
                    <a:lnTo>
                      <a:pt x="0" y="173"/>
                    </a:lnTo>
                    <a:lnTo>
                      <a:pt x="1" y="176"/>
                    </a:lnTo>
                    <a:lnTo>
                      <a:pt x="2" y="180"/>
                    </a:lnTo>
                    <a:lnTo>
                      <a:pt x="5" y="183"/>
                    </a:lnTo>
                    <a:lnTo>
                      <a:pt x="8" y="186"/>
                    </a:lnTo>
                    <a:lnTo>
                      <a:pt x="12" y="187"/>
                    </a:lnTo>
                    <a:lnTo>
                      <a:pt x="16" y="188"/>
                    </a:lnTo>
                    <a:lnTo>
                      <a:pt x="20" y="187"/>
                    </a:lnTo>
                    <a:lnTo>
                      <a:pt x="23" y="186"/>
                    </a:lnTo>
                    <a:lnTo>
                      <a:pt x="168" y="107"/>
                    </a:lnTo>
                    <a:lnTo>
                      <a:pt x="171" y="105"/>
                    </a:lnTo>
                    <a:lnTo>
                      <a:pt x="173" y="102"/>
                    </a:lnTo>
                    <a:lnTo>
                      <a:pt x="176" y="98"/>
                    </a:lnTo>
                    <a:lnTo>
                      <a:pt x="176" y="94"/>
                    </a:lnTo>
                    <a:lnTo>
                      <a:pt x="176" y="89"/>
                    </a:lnTo>
                    <a:lnTo>
                      <a:pt x="173" y="86"/>
                    </a:lnTo>
                    <a:lnTo>
                      <a:pt x="171" y="83"/>
                    </a:lnTo>
                    <a:lnTo>
                      <a:pt x="168"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endParaRPr>
                  <a:cs typeface="+mn-ea"/>
                  <a:sym typeface="+mn-lt"/>
                </a:endParaRPr>
              </a:p>
            </p:txBody>
          </p:sp>
        </p:grpSp>
        <p:sp>
          <p:nvSpPr>
            <p:cNvPr id="44" name="Freeform: Shape 12"/>
            <p:cNvSpPr/>
            <p:nvPr/>
          </p:nvSpPr>
          <p:spPr bwMode="auto">
            <a:xfrm>
              <a:off x="3348848" y="2159319"/>
              <a:ext cx="5527456" cy="3721809"/>
            </a:xfrm>
            <a:custGeom>
              <a:avLst/>
              <a:gdLst>
                <a:gd name="T0" fmla="*/ 1203 w 1203"/>
                <a:gd name="T1" fmla="*/ 773 h 810"/>
                <a:gd name="T2" fmla="*/ 1176 w 1203"/>
                <a:gd name="T3" fmla="*/ 810 h 810"/>
                <a:gd name="T4" fmla="*/ 28 w 1203"/>
                <a:gd name="T5" fmla="*/ 810 h 810"/>
                <a:gd name="T6" fmla="*/ 0 w 1203"/>
                <a:gd name="T7" fmla="*/ 773 h 810"/>
                <a:gd name="T8" fmla="*/ 0 w 1203"/>
                <a:gd name="T9" fmla="*/ 37 h 810"/>
                <a:gd name="T10" fmla="*/ 28 w 1203"/>
                <a:gd name="T11" fmla="*/ 0 h 810"/>
                <a:gd name="T12" fmla="*/ 1176 w 1203"/>
                <a:gd name="T13" fmla="*/ 0 h 810"/>
                <a:gd name="T14" fmla="*/ 1203 w 1203"/>
                <a:gd name="T15" fmla="*/ 37 h 810"/>
                <a:gd name="T16" fmla="*/ 1203 w 1203"/>
                <a:gd name="T17" fmla="*/ 77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810">
                  <a:moveTo>
                    <a:pt x="1203" y="773"/>
                  </a:moveTo>
                  <a:cubicBezTo>
                    <a:pt x="1203" y="794"/>
                    <a:pt x="1191" y="810"/>
                    <a:pt x="1176" y="810"/>
                  </a:cubicBezTo>
                  <a:cubicBezTo>
                    <a:pt x="28" y="810"/>
                    <a:pt x="28" y="810"/>
                    <a:pt x="28" y="810"/>
                  </a:cubicBezTo>
                  <a:cubicBezTo>
                    <a:pt x="12" y="810"/>
                    <a:pt x="0" y="794"/>
                    <a:pt x="0" y="773"/>
                  </a:cubicBezTo>
                  <a:cubicBezTo>
                    <a:pt x="0" y="37"/>
                    <a:pt x="0" y="37"/>
                    <a:pt x="0" y="37"/>
                  </a:cubicBezTo>
                  <a:cubicBezTo>
                    <a:pt x="0" y="16"/>
                    <a:pt x="12" y="0"/>
                    <a:pt x="28" y="0"/>
                  </a:cubicBezTo>
                  <a:cubicBezTo>
                    <a:pt x="1176" y="0"/>
                    <a:pt x="1176" y="0"/>
                    <a:pt x="1176" y="0"/>
                  </a:cubicBezTo>
                  <a:cubicBezTo>
                    <a:pt x="1191" y="0"/>
                    <a:pt x="1203" y="16"/>
                    <a:pt x="1203" y="37"/>
                  </a:cubicBezTo>
                  <a:lnTo>
                    <a:pt x="1203" y="773"/>
                  </a:lnTo>
                  <a:close/>
                </a:path>
              </a:pathLst>
            </a:custGeom>
            <a:solidFill>
              <a:schemeClr val="tx1">
                <a:lumMod val="85000"/>
                <a:lumOff val="15000"/>
              </a:schemeClr>
            </a:solidFill>
            <a:ln>
              <a:noFill/>
            </a:ln>
          </p:spPr>
          <p:txBody>
            <a:bodyPr anchor="ctr"/>
            <a:p>
              <a:pPr algn="ctr"/>
              <a:endParaRPr>
                <a:cs typeface="+mn-ea"/>
                <a:sym typeface="+mn-lt"/>
              </a:endParaRPr>
            </a:p>
          </p:txBody>
        </p:sp>
        <p:sp>
          <p:nvSpPr>
            <p:cNvPr id="45" name="Rectangle 13"/>
            <p:cNvSpPr/>
            <p:nvPr/>
          </p:nvSpPr>
          <p:spPr bwMode="auto">
            <a:xfrm>
              <a:off x="3569858" y="2360439"/>
              <a:ext cx="5103117" cy="3149394"/>
            </a:xfrm>
            <a:prstGeom prst="rect">
              <a:avLst/>
            </a:prstGeom>
            <a:solidFill>
              <a:srgbClr val="FE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a:cs typeface="+mn-ea"/>
                <a:sym typeface="+mn-lt"/>
              </a:endParaRPr>
            </a:p>
          </p:txBody>
        </p:sp>
        <p:sp>
          <p:nvSpPr>
            <p:cNvPr id="46" name="Freeform: Shape 14"/>
            <p:cNvSpPr/>
            <p:nvPr/>
          </p:nvSpPr>
          <p:spPr bwMode="auto">
            <a:xfrm>
              <a:off x="2360935" y="5909860"/>
              <a:ext cx="7456871" cy="183439"/>
            </a:xfrm>
            <a:custGeom>
              <a:avLst/>
              <a:gdLst>
                <a:gd name="T0" fmla="*/ 10 w 1623"/>
                <a:gd name="T1" fmla="*/ 6 h 40"/>
                <a:gd name="T2" fmla="*/ 71 w 1623"/>
                <a:gd name="T3" fmla="*/ 40 h 40"/>
                <a:gd name="T4" fmla="*/ 1560 w 1623"/>
                <a:gd name="T5" fmla="*/ 40 h 40"/>
                <a:gd name="T6" fmla="*/ 1623 w 1623"/>
                <a:gd name="T7" fmla="*/ 13 h 40"/>
                <a:gd name="T8" fmla="*/ 1623 w 1623"/>
                <a:gd name="T9" fmla="*/ 0 h 40"/>
                <a:gd name="T10" fmla="*/ 10 w 1623"/>
                <a:gd name="T11" fmla="*/ 6 h 40"/>
              </a:gdLst>
              <a:ahLst/>
              <a:cxnLst>
                <a:cxn ang="0">
                  <a:pos x="T0" y="T1"/>
                </a:cxn>
                <a:cxn ang="0">
                  <a:pos x="T2" y="T3"/>
                </a:cxn>
                <a:cxn ang="0">
                  <a:pos x="T4" y="T5"/>
                </a:cxn>
                <a:cxn ang="0">
                  <a:pos x="T6" y="T7"/>
                </a:cxn>
                <a:cxn ang="0">
                  <a:pos x="T8" y="T9"/>
                </a:cxn>
                <a:cxn ang="0">
                  <a:pos x="T10" y="T11"/>
                </a:cxn>
              </a:cxnLst>
              <a:rect l="0" t="0" r="r" b="b"/>
              <a:pathLst>
                <a:path w="1623" h="40">
                  <a:moveTo>
                    <a:pt x="10" y="6"/>
                  </a:moveTo>
                  <a:cubicBezTo>
                    <a:pt x="10" y="6"/>
                    <a:pt x="0" y="24"/>
                    <a:pt x="71" y="40"/>
                  </a:cubicBezTo>
                  <a:cubicBezTo>
                    <a:pt x="1560" y="40"/>
                    <a:pt x="1560" y="40"/>
                    <a:pt x="1560" y="40"/>
                  </a:cubicBezTo>
                  <a:cubicBezTo>
                    <a:pt x="1560" y="40"/>
                    <a:pt x="1610" y="37"/>
                    <a:pt x="1623" y="13"/>
                  </a:cubicBezTo>
                  <a:cubicBezTo>
                    <a:pt x="1623" y="0"/>
                    <a:pt x="1623" y="0"/>
                    <a:pt x="1623" y="0"/>
                  </a:cubicBezTo>
                  <a:lnTo>
                    <a:pt x="10" y="6"/>
                  </a:lnTo>
                  <a:close/>
                </a:path>
              </a:pathLst>
            </a:custGeom>
            <a:solidFill>
              <a:schemeClr val="tx1">
                <a:lumMod val="65000"/>
                <a:lumOff val="35000"/>
              </a:schemeClr>
            </a:solidFill>
            <a:ln>
              <a:noFill/>
            </a:ln>
          </p:spPr>
          <p:txBody>
            <a:bodyPr anchor="ctr"/>
            <a:p>
              <a:pPr algn="ctr"/>
              <a:endParaRPr>
                <a:cs typeface="+mn-ea"/>
                <a:sym typeface="+mn-lt"/>
              </a:endParaRPr>
            </a:p>
          </p:txBody>
        </p:sp>
        <p:sp>
          <p:nvSpPr>
            <p:cNvPr id="47" name="Freeform: Shape 15"/>
            <p:cNvSpPr/>
            <p:nvPr/>
          </p:nvSpPr>
          <p:spPr bwMode="auto">
            <a:xfrm>
              <a:off x="2402926" y="5761783"/>
              <a:ext cx="7428141" cy="229850"/>
            </a:xfrm>
            <a:custGeom>
              <a:avLst/>
              <a:gdLst>
                <a:gd name="T0" fmla="*/ 1 w 1617"/>
                <a:gd name="T1" fmla="*/ 0 h 50"/>
                <a:gd name="T2" fmla="*/ 1615 w 1617"/>
                <a:gd name="T3" fmla="*/ 0 h 50"/>
                <a:gd name="T4" fmla="*/ 1615 w 1617"/>
                <a:gd name="T5" fmla="*/ 41 h 50"/>
                <a:gd name="T6" fmla="*/ 1598 w 1617"/>
                <a:gd name="T7" fmla="*/ 46 h 50"/>
                <a:gd name="T8" fmla="*/ 17 w 1617"/>
                <a:gd name="T9" fmla="*/ 46 h 50"/>
                <a:gd name="T10" fmla="*/ 0 w 1617"/>
                <a:gd name="T11" fmla="*/ 40 h 50"/>
                <a:gd name="T12" fmla="*/ 1 w 16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17" h="50">
                  <a:moveTo>
                    <a:pt x="1" y="0"/>
                  </a:moveTo>
                  <a:cubicBezTo>
                    <a:pt x="1615" y="0"/>
                    <a:pt x="1615" y="0"/>
                    <a:pt x="1615" y="0"/>
                  </a:cubicBezTo>
                  <a:cubicBezTo>
                    <a:pt x="1615" y="41"/>
                    <a:pt x="1615" y="41"/>
                    <a:pt x="1615" y="41"/>
                  </a:cubicBezTo>
                  <a:cubicBezTo>
                    <a:pt x="1615" y="41"/>
                    <a:pt x="1617" y="47"/>
                    <a:pt x="1598" y="46"/>
                  </a:cubicBezTo>
                  <a:cubicBezTo>
                    <a:pt x="17" y="46"/>
                    <a:pt x="17" y="46"/>
                    <a:pt x="17" y="46"/>
                  </a:cubicBezTo>
                  <a:cubicBezTo>
                    <a:pt x="17" y="46"/>
                    <a:pt x="2" y="50"/>
                    <a:pt x="0" y="40"/>
                  </a:cubicBezTo>
                  <a:lnTo>
                    <a:pt x="1" y="0"/>
                  </a:lnTo>
                  <a:close/>
                </a:path>
              </a:pathLst>
            </a:custGeom>
            <a:solidFill>
              <a:schemeClr val="bg1">
                <a:lumMod val="65000"/>
              </a:schemeClr>
            </a:solidFill>
            <a:ln>
              <a:noFill/>
            </a:ln>
          </p:spPr>
          <p:txBody>
            <a:bodyPr anchor="ctr"/>
            <a:p>
              <a:pPr algn="ctr"/>
              <a:endParaRPr>
                <a:cs typeface="+mn-ea"/>
                <a:sym typeface="+mn-lt"/>
              </a:endParaRPr>
            </a:p>
          </p:txBody>
        </p:sp>
        <p:sp>
          <p:nvSpPr>
            <p:cNvPr id="48" name="Freeform: Shape 16"/>
            <p:cNvSpPr/>
            <p:nvPr/>
          </p:nvSpPr>
          <p:spPr bwMode="auto">
            <a:xfrm>
              <a:off x="9201190" y="5859027"/>
              <a:ext cx="276262" cy="26521"/>
            </a:xfrm>
            <a:custGeom>
              <a:avLst/>
              <a:gdLst>
                <a:gd name="T0" fmla="*/ 60 w 60"/>
                <a:gd name="T1" fmla="*/ 3 h 6"/>
                <a:gd name="T2" fmla="*/ 57 w 60"/>
                <a:gd name="T3" fmla="*/ 6 h 6"/>
                <a:gd name="T4" fmla="*/ 3 w 60"/>
                <a:gd name="T5" fmla="*/ 6 h 6"/>
                <a:gd name="T6" fmla="*/ 0 w 60"/>
                <a:gd name="T7" fmla="*/ 3 h 6"/>
                <a:gd name="T8" fmla="*/ 0 w 60"/>
                <a:gd name="T9" fmla="*/ 3 h 6"/>
                <a:gd name="T10" fmla="*/ 3 w 60"/>
                <a:gd name="T11" fmla="*/ 0 h 6"/>
                <a:gd name="T12" fmla="*/ 57 w 60"/>
                <a:gd name="T13" fmla="*/ 0 h 6"/>
                <a:gd name="T14" fmla="*/ 60 w 6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
                  <a:moveTo>
                    <a:pt x="60" y="3"/>
                  </a:moveTo>
                  <a:cubicBezTo>
                    <a:pt x="60" y="5"/>
                    <a:pt x="59" y="6"/>
                    <a:pt x="57" y="6"/>
                  </a:cubicBezTo>
                  <a:cubicBezTo>
                    <a:pt x="3" y="6"/>
                    <a:pt x="3" y="6"/>
                    <a:pt x="3" y="6"/>
                  </a:cubicBezTo>
                  <a:cubicBezTo>
                    <a:pt x="1" y="6"/>
                    <a:pt x="0" y="5"/>
                    <a:pt x="0" y="3"/>
                  </a:cubicBezTo>
                  <a:cubicBezTo>
                    <a:pt x="0" y="3"/>
                    <a:pt x="0" y="3"/>
                    <a:pt x="0" y="3"/>
                  </a:cubicBezTo>
                  <a:cubicBezTo>
                    <a:pt x="0" y="2"/>
                    <a:pt x="1" y="0"/>
                    <a:pt x="3" y="0"/>
                  </a:cubicBezTo>
                  <a:cubicBezTo>
                    <a:pt x="57" y="0"/>
                    <a:pt x="57" y="0"/>
                    <a:pt x="57" y="0"/>
                  </a:cubicBezTo>
                  <a:cubicBezTo>
                    <a:pt x="59" y="0"/>
                    <a:pt x="60" y="2"/>
                    <a:pt x="60" y="3"/>
                  </a:cubicBezTo>
                  <a:close/>
                </a:path>
              </a:pathLst>
            </a:custGeom>
            <a:solidFill>
              <a:srgbClr val="152C34"/>
            </a:solidFill>
            <a:ln w="9525">
              <a:solidFill>
                <a:srgbClr val="000000"/>
              </a:solidFill>
              <a:round/>
            </a:ln>
          </p:spPr>
          <p:txBody>
            <a:bodyPr anchor="ctr"/>
            <a:p>
              <a:pPr algn="ctr"/>
              <a:endParaRPr>
                <a:cs typeface="+mn-ea"/>
                <a:sym typeface="+mn-lt"/>
              </a:endParaRPr>
            </a:p>
          </p:txBody>
        </p:sp>
        <p:sp>
          <p:nvSpPr>
            <p:cNvPr id="49" name="Rectangle: Rounded Corners 17"/>
            <p:cNvSpPr/>
            <p:nvPr/>
          </p:nvSpPr>
          <p:spPr>
            <a:xfrm>
              <a:off x="5686200" y="5708698"/>
              <a:ext cx="806340" cy="15032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grpSp>
          <p:nvGrpSpPr>
            <p:cNvPr id="50" name="Group 2"/>
            <p:cNvGrpSpPr/>
            <p:nvPr/>
          </p:nvGrpSpPr>
          <p:grpSpPr>
            <a:xfrm>
              <a:off x="4249844" y="1113559"/>
              <a:ext cx="3692325" cy="925447"/>
              <a:chOff x="4214700" y="933711"/>
              <a:chExt cx="3692325" cy="925447"/>
            </a:xfrm>
          </p:grpSpPr>
          <p:sp>
            <p:nvSpPr>
              <p:cNvPr id="51" name="TextBox 20"/>
              <p:cNvSpPr txBox="1"/>
              <p:nvPr/>
            </p:nvSpPr>
            <p:spPr>
              <a:xfrm>
                <a:off x="4214700" y="933711"/>
                <a:ext cx="3692325" cy="453183"/>
              </a:xfrm>
              <a:prstGeom prst="rect">
                <a:avLst/>
              </a:prstGeom>
              <a:noFill/>
            </p:spPr>
            <p:txBody>
              <a:bodyPr wrap="none" tIns="72000" bIns="72000"/>
              <a:p>
                <a:pPr algn="ctr"/>
                <a:r>
                  <a:rPr lang="zh-CN" altLang="en-US" sz="2400" b="1">
                    <a:solidFill>
                      <a:schemeClr val="bg1"/>
                    </a:solidFill>
                    <a:cs typeface="+mn-ea"/>
                    <a:sym typeface="+mn-lt"/>
                  </a:rPr>
                  <a:t>两文件夹之间的同步</a:t>
                </a:r>
                <a:endParaRPr lang="zh-CN" altLang="en-US" sz="2400" b="1">
                  <a:solidFill>
                    <a:schemeClr val="bg1"/>
                  </a:solidFill>
                  <a:cs typeface="+mn-ea"/>
                  <a:sym typeface="+mn-lt"/>
                </a:endParaRPr>
              </a:p>
            </p:txBody>
          </p:sp>
          <p:sp>
            <p:nvSpPr>
              <p:cNvPr id="52" name="TextBox 21"/>
              <p:cNvSpPr txBox="1"/>
              <p:nvPr/>
            </p:nvSpPr>
            <p:spPr>
              <a:xfrm>
                <a:off x="4214700" y="1329718"/>
                <a:ext cx="3692325" cy="529440"/>
              </a:xfrm>
              <a:prstGeom prst="rect">
                <a:avLst/>
              </a:prstGeom>
              <a:noFill/>
            </p:spPr>
            <p:txBody>
              <a:bodyPr wrap="square" tIns="72000" bIns="72000">
                <a:normAutofit/>
              </a:bodyPr>
              <a:p>
                <a:pPr algn="ctr">
                  <a:lnSpc>
                    <a:spcPct val="120000"/>
                  </a:lnSpc>
                </a:pPr>
                <a:endParaRPr lang="en-US" altLang="zh-CN" sz="800">
                  <a:solidFill>
                    <a:schemeClr val="bg1"/>
                  </a:solidFill>
                  <a:cs typeface="+mn-ea"/>
                  <a:sym typeface="+mn-lt"/>
                </a:endParaRPr>
              </a:p>
            </p:txBody>
          </p:sp>
        </p:grpSp>
      </p:grpSp>
      <p:sp>
        <p:nvSpPr>
          <p:cNvPr id="53" name="矩形 52"/>
          <p:cNvSpPr/>
          <p:nvPr/>
        </p:nvSpPr>
        <p:spPr>
          <a:xfrm>
            <a:off x="5388610" y="730250"/>
            <a:ext cx="3239135" cy="1014730"/>
          </a:xfrm>
          <a:prstGeom prst="rect">
            <a:avLst/>
          </a:prstGeom>
          <a:noFill/>
          <a:ln>
            <a:noFill/>
          </a:ln>
        </p:spPr>
        <p:txBody>
          <a:bodyPr wrap="square" rtlCol="0" anchor="t">
            <a:spAutoFit/>
          </a:bodyPr>
          <a:p>
            <a:pPr algn="ctr"/>
            <a:r>
              <a:rPr lang="zh-CN" altLang="en-US" sz="6000" b="1">
                <a:solidFill>
                  <a:schemeClr val="tx1"/>
                </a:solidFill>
                <a:effectLst>
                  <a:outerShdw blurRad="38100" dist="19050" dir="2700000" algn="tl" rotWithShape="0">
                    <a:schemeClr val="dk1">
                      <a:alpha val="40000"/>
                    </a:schemeClr>
                  </a:outerShdw>
                </a:effectLst>
              </a:rPr>
              <a:t>？同步</a:t>
            </a:r>
            <a:endParaRPr lang="en-US" altLang="zh-CN" sz="6000" b="1">
              <a:solidFill>
                <a:schemeClr val="tx1"/>
              </a:solidFill>
              <a:effectLst>
                <a:outerShdw blurRad="38100" dist="19050" dir="2700000" algn="tl" rotWithShape="0">
                  <a:schemeClr val="dk1">
                    <a:alpha val="40000"/>
                  </a:schemeClr>
                </a:outerShdw>
              </a:effectLst>
            </a:endParaRPr>
          </a:p>
        </p:txBody>
      </p:sp>
      <p:pic>
        <p:nvPicPr>
          <p:cNvPr id="54" name="图片 53"/>
          <p:cNvPicPr>
            <a:picLocks noChangeAspect="1"/>
          </p:cNvPicPr>
          <p:nvPr/>
        </p:nvPicPr>
        <p:blipFill>
          <a:blip r:embed="rId1"/>
          <a:stretch>
            <a:fillRect/>
          </a:stretch>
        </p:blipFill>
        <p:spPr>
          <a:xfrm>
            <a:off x="958215" y="2194560"/>
            <a:ext cx="3827780" cy="1090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0"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66202" y="0"/>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矩形 11"/>
          <p:cNvSpPr/>
          <p:nvPr/>
        </p:nvSpPr>
        <p:spPr>
          <a:xfrm>
            <a:off x="2421890" y="1764665"/>
            <a:ext cx="4351020" cy="1614805"/>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48"/>
          <p:cNvSpPr txBox="1"/>
          <p:nvPr/>
        </p:nvSpPr>
        <p:spPr>
          <a:xfrm>
            <a:off x="2779395" y="2026285"/>
            <a:ext cx="4523740" cy="738505"/>
          </a:xfrm>
          <a:prstGeom prst="rect">
            <a:avLst/>
          </a:prstGeom>
          <a:noFill/>
        </p:spPr>
        <p:txBody>
          <a:bodyPr wrap="square" lIns="0" tIns="0" rIns="0" bIns="0" rtlCol="0">
            <a:spAutoFit/>
          </a:bodyPr>
          <a:lstStyle/>
          <a:p>
            <a:r>
              <a:rPr lang="zh-CN" altLang="en-US" sz="4800" dirty="0">
                <a:solidFill>
                  <a:schemeClr val="bg1"/>
                </a:solidFill>
                <a:cs typeface="+mn-ea"/>
                <a:sym typeface="+mn-lt"/>
              </a:rPr>
              <a:t>软件功能总概</a:t>
            </a:r>
            <a:endParaRPr lang="zh-CN" altLang="en-US" sz="4800" dirty="0">
              <a:solidFill>
                <a:schemeClr val="bg1"/>
              </a:solidFill>
              <a:cs typeface="+mn-ea"/>
              <a:sym typeface="+mn-lt"/>
            </a:endParaRPr>
          </a:p>
        </p:txBody>
      </p:sp>
      <p:sp>
        <p:nvSpPr>
          <p:cNvPr id="8" name="TextBox 49"/>
          <p:cNvSpPr txBox="1"/>
          <p:nvPr/>
        </p:nvSpPr>
        <p:spPr>
          <a:xfrm>
            <a:off x="3736078" y="2933342"/>
            <a:ext cx="2780138" cy="122555"/>
          </a:xfrm>
          <a:prstGeom prst="rect">
            <a:avLst/>
          </a:prstGeom>
          <a:noFill/>
        </p:spPr>
        <p:txBody>
          <a:bodyPr wrap="square" lIns="0" tIns="0" rIns="0" bIns="0" rtlCol="0">
            <a:spAutoFit/>
          </a:bodyPr>
          <a:lstStyle/>
          <a:p>
            <a:pPr eaLnBrk="0" hangingPunct="0"/>
            <a:endParaRPr lang="zh-CN" altLang="en-US" sz="800" dirty="0">
              <a:solidFill>
                <a:schemeClr val="bg1"/>
              </a:solidFill>
              <a:cs typeface="+mn-ea"/>
              <a:sym typeface="+mn-lt"/>
            </a:endParaRPr>
          </a:p>
        </p:txBody>
      </p:sp>
      <p:sp>
        <p:nvSpPr>
          <p:cNvPr id="64" name="TextBox 48"/>
          <p:cNvSpPr txBox="1"/>
          <p:nvPr/>
        </p:nvSpPr>
        <p:spPr>
          <a:xfrm>
            <a:off x="3855085" y="155575"/>
            <a:ext cx="2372995" cy="1477010"/>
          </a:xfrm>
          <a:prstGeom prst="rect">
            <a:avLst/>
          </a:prstGeom>
          <a:noFill/>
        </p:spPr>
        <p:txBody>
          <a:bodyPr wrap="square" lIns="0" tIns="0" rIns="0" bIns="0" rtlCol="0">
            <a:spAutoFit/>
          </a:bodyPr>
          <a:lstStyle/>
          <a:p>
            <a:r>
              <a:rPr lang="en-US" altLang="zh-CN" sz="9600" dirty="0">
                <a:solidFill>
                  <a:schemeClr val="bg1"/>
                </a:solidFill>
                <a:cs typeface="+mn-ea"/>
                <a:sym typeface="+mn-lt"/>
              </a:rPr>
              <a:t>01</a:t>
            </a:r>
            <a:endParaRPr lang="en-GB" altLang="zh-CN" sz="9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64"/>
                                        </p:tgtEl>
                                        <p:attrNameLst>
                                          <p:attrName>style.visibility</p:attrName>
                                        </p:attrNameLst>
                                      </p:cBhvr>
                                      <p:to>
                                        <p:strVal val="visible"/>
                                      </p:to>
                                    </p:set>
                                    <p:animEffect transition="in" filter="wipe(left)">
                                      <p:cBhvr>
                                        <p:cTn id="16" dur="200"/>
                                        <p:tgtEl>
                                          <p:spTgt spid="64"/>
                                        </p:tgtEl>
                                      </p:cBhvr>
                                    </p:animEffect>
                                  </p:childTnLst>
                                </p:cTn>
                              </p:par>
                            </p:childTnLst>
                          </p:cTn>
                        </p:par>
                        <p:par>
                          <p:cTn id="17" fill="hold">
                            <p:stCondLst>
                              <p:cond delay="76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par>
                          <p:cTn id="21" fill="hold">
                            <p:stCondLst>
                              <p:cond delay="126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8"/>
                                        </p:tgtEl>
                                        <p:attrNameLst>
                                          <p:attrName>style.visibility</p:attrName>
                                        </p:attrNameLst>
                                      </p:cBhvr>
                                      <p:to>
                                        <p:strVal val="visible"/>
                                      </p:to>
                                    </p:set>
                                    <p:animEffect transition="in" filter="wipe(left)">
                                      <p:cBhvr>
                                        <p:cTn id="2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bldLvl="0" animBg="1"/>
      <p:bldP spid="7" grpId="0"/>
      <p:bldP spid="8" grpId="0"/>
      <p:bldP spid="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9196" y="802146"/>
            <a:ext cx="1518082" cy="300082"/>
          </a:xfrm>
          <a:prstGeom prst="rect">
            <a:avLst/>
          </a:prstGeom>
          <a:noFill/>
        </p:spPr>
        <p:txBody>
          <a:bodyPr wrap="square" rtlCol="0">
            <a:spAutoFit/>
          </a:bodyPr>
          <a:lstStyle/>
          <a:p>
            <a:r>
              <a:rPr lang="zh-CN" altLang="en-US" sz="1350" dirty="0"/>
              <a:t>数据库字段：</a:t>
            </a:r>
            <a:endParaRPr lang="zh-CN" altLang="en-US" sz="1350" dirty="0"/>
          </a:p>
        </p:txBody>
      </p:sp>
      <p:sp>
        <p:nvSpPr>
          <p:cNvPr id="6" name="文本框 5"/>
          <p:cNvSpPr txBox="1"/>
          <p:nvPr/>
        </p:nvSpPr>
        <p:spPr>
          <a:xfrm>
            <a:off x="1105270" y="935500"/>
            <a:ext cx="3735280" cy="923330"/>
          </a:xfrm>
          <a:prstGeom prst="rect">
            <a:avLst/>
          </a:prstGeom>
          <a:noFill/>
        </p:spPr>
        <p:txBody>
          <a:bodyPr wrap="square" rtlCol="0">
            <a:spAutoFit/>
          </a:bodyPr>
          <a:lstStyle/>
          <a:p>
            <a:endParaRPr lang="en-US" altLang="zh-CN" sz="1350" dirty="0"/>
          </a:p>
          <a:p>
            <a:endParaRPr lang="en-US" altLang="zh-CN" sz="1350" dirty="0"/>
          </a:p>
          <a:p>
            <a:endParaRPr lang="en-US" altLang="zh-CN" sz="1350" dirty="0"/>
          </a:p>
          <a:p>
            <a:endParaRPr lang="zh-CN" altLang="en-US" sz="1350" dirty="0"/>
          </a:p>
        </p:txBody>
      </p:sp>
      <p:sp>
        <p:nvSpPr>
          <p:cNvPr id="9" name="文本框 8"/>
          <p:cNvSpPr txBox="1"/>
          <p:nvPr/>
        </p:nvSpPr>
        <p:spPr>
          <a:xfrm>
            <a:off x="675142" y="2262959"/>
            <a:ext cx="4887158" cy="922020"/>
          </a:xfrm>
          <a:prstGeom prst="rect">
            <a:avLst/>
          </a:prstGeom>
          <a:noFill/>
        </p:spPr>
        <p:txBody>
          <a:bodyPr wrap="square" rtlCol="0">
            <a:spAutoFit/>
          </a:bodyPr>
          <a:lstStyle/>
          <a:p>
            <a:r>
              <a:rPr lang="en-US" altLang="zh-CN" sz="1350" dirty="0"/>
              <a:t> Compare </a:t>
            </a:r>
            <a:r>
              <a:rPr lang="zh-CN" altLang="en-US" sz="1350" dirty="0"/>
              <a:t>字段：用于判断文件是否被删除。</a:t>
            </a:r>
            <a:endParaRPr lang="en-US" altLang="zh-CN" sz="1350" dirty="0"/>
          </a:p>
          <a:p>
            <a:endParaRPr lang="en-US" altLang="zh-CN" sz="1350" dirty="0"/>
          </a:p>
          <a:p>
            <a:r>
              <a:rPr lang="zh-CN" altLang="en-US" sz="1350" u="sng" dirty="0"/>
              <a:t>文件新增：</a:t>
            </a:r>
            <a:r>
              <a:rPr lang="en-US" altLang="zh-CN" sz="1350" dirty="0"/>
              <a:t>		        </a:t>
            </a:r>
            <a:r>
              <a:rPr lang="zh-CN" altLang="en-US" sz="1350" u="sng" dirty="0"/>
              <a:t> 文件修改：</a:t>
            </a:r>
            <a:endParaRPr lang="en-US" altLang="zh-CN" sz="1350" dirty="0"/>
          </a:p>
          <a:p>
            <a:endParaRPr lang="zh-CN" altLang="en-US" sz="1350"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3914" y="3068009"/>
            <a:ext cx="701450" cy="701450"/>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632" y="4334977"/>
            <a:ext cx="603404" cy="603404"/>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317" y="4333198"/>
            <a:ext cx="603404" cy="603404"/>
          </a:xfrm>
          <a:prstGeom prst="rect">
            <a:avLst/>
          </a:prstGeom>
        </p:spPr>
      </p:pic>
      <p:sp>
        <p:nvSpPr>
          <p:cNvPr id="17" name="箭头: 右 16"/>
          <p:cNvSpPr/>
          <p:nvPr/>
        </p:nvSpPr>
        <p:spPr>
          <a:xfrm rot="18104670">
            <a:off x="1233197" y="3838252"/>
            <a:ext cx="707480" cy="191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箭头: 右 19"/>
          <p:cNvSpPr/>
          <p:nvPr/>
        </p:nvSpPr>
        <p:spPr>
          <a:xfrm rot="14552594">
            <a:off x="2191772" y="3877532"/>
            <a:ext cx="707480" cy="191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p:cNvSpPr txBox="1"/>
          <p:nvPr/>
        </p:nvSpPr>
        <p:spPr>
          <a:xfrm>
            <a:off x="1561541" y="4380984"/>
            <a:ext cx="983971" cy="507831"/>
          </a:xfrm>
          <a:prstGeom prst="rect">
            <a:avLst/>
          </a:prstGeom>
          <a:noFill/>
        </p:spPr>
        <p:txBody>
          <a:bodyPr wrap="square" rtlCol="0">
            <a:spAutoFit/>
          </a:bodyPr>
          <a:lstStyle/>
          <a:p>
            <a:r>
              <a:rPr lang="zh-CN" altLang="en-US" sz="1350" dirty="0"/>
              <a:t>表中无此文件信息</a:t>
            </a:r>
            <a:endParaRPr lang="zh-CN" altLang="en-US" sz="1350" dirty="0"/>
          </a:p>
        </p:txBody>
      </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09815" y="2958496"/>
            <a:ext cx="701450" cy="701450"/>
          </a:xfrm>
          <a:prstGeom prst="rect">
            <a:avLst/>
          </a:prstGeom>
        </p:spPr>
      </p:pic>
      <p:sp>
        <p:nvSpPr>
          <p:cNvPr id="30" name="箭头: 右 29"/>
          <p:cNvSpPr/>
          <p:nvPr/>
        </p:nvSpPr>
        <p:spPr>
          <a:xfrm rot="7566668">
            <a:off x="6499270" y="3840537"/>
            <a:ext cx="707480" cy="191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文本框 30"/>
          <p:cNvSpPr txBox="1"/>
          <p:nvPr/>
        </p:nvSpPr>
        <p:spPr>
          <a:xfrm>
            <a:off x="6959604" y="4054878"/>
            <a:ext cx="983971" cy="1131079"/>
          </a:xfrm>
          <a:prstGeom prst="rect">
            <a:avLst/>
          </a:prstGeom>
          <a:noFill/>
        </p:spPr>
        <p:txBody>
          <a:bodyPr wrap="square" rtlCol="0">
            <a:spAutoFit/>
          </a:bodyPr>
          <a:lstStyle/>
          <a:p>
            <a:r>
              <a:rPr lang="zh-CN" altLang="en-US" sz="1350" dirty="0"/>
              <a:t>表中</a:t>
            </a:r>
            <a:r>
              <a:rPr lang="en-US" altLang="zh-CN" sz="1350" dirty="0"/>
              <a:t>compare</a:t>
            </a:r>
            <a:r>
              <a:rPr lang="zh-CN" altLang="en-US" sz="1350" dirty="0"/>
              <a:t>字段为</a:t>
            </a:r>
            <a:r>
              <a:rPr lang="en-US" altLang="zh-CN" sz="1350" dirty="0"/>
              <a:t>no</a:t>
            </a:r>
            <a:r>
              <a:rPr lang="zh-CN" altLang="en-US" sz="1350" dirty="0"/>
              <a:t>的即为被删除文件</a:t>
            </a:r>
            <a:endParaRPr lang="zh-CN" altLang="en-US" sz="1350" dirty="0"/>
          </a:p>
        </p:txBody>
      </p:sp>
      <p:sp>
        <p:nvSpPr>
          <p:cNvPr id="32" name="箭头: 右 31"/>
          <p:cNvSpPr/>
          <p:nvPr/>
        </p:nvSpPr>
        <p:spPr>
          <a:xfrm rot="3210250">
            <a:off x="7579219" y="3852033"/>
            <a:ext cx="707480" cy="191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5331" y="4329825"/>
            <a:ext cx="603404" cy="603404"/>
          </a:xfrm>
          <a:prstGeom prst="rect">
            <a:avLst/>
          </a:prstGeom>
        </p:spPr>
      </p:pic>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2665" y="4331034"/>
            <a:ext cx="603404" cy="603404"/>
          </a:xfrm>
          <a:prstGeom prst="rect">
            <a:avLst/>
          </a:prstGeom>
        </p:spPr>
      </p:pic>
      <p:pic>
        <p:nvPicPr>
          <p:cNvPr id="35" name="图片 34"/>
          <p:cNvPicPr>
            <a:picLocks noChangeAspect="1"/>
          </p:cNvPicPr>
          <p:nvPr/>
        </p:nvPicPr>
        <p:blipFill>
          <a:blip r:embed="rId3"/>
          <a:stretch>
            <a:fillRect/>
          </a:stretch>
        </p:blipFill>
        <p:spPr>
          <a:xfrm>
            <a:off x="657810" y="1102228"/>
            <a:ext cx="4286621" cy="1120237"/>
          </a:xfrm>
          <a:prstGeom prst="rect">
            <a:avLst/>
          </a:prstGeom>
        </p:spPr>
      </p:pic>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12199" y="2958496"/>
            <a:ext cx="701450" cy="701450"/>
          </a:xfrm>
          <a:prstGeom prst="rect">
            <a:avLst/>
          </a:prstGeom>
        </p:spPr>
      </p:pic>
      <p:sp>
        <p:nvSpPr>
          <p:cNvPr id="37" name="文本框 36"/>
          <p:cNvSpPr txBox="1"/>
          <p:nvPr/>
        </p:nvSpPr>
        <p:spPr>
          <a:xfrm>
            <a:off x="5562300" y="2658414"/>
            <a:ext cx="1115210" cy="299085"/>
          </a:xfrm>
          <a:prstGeom prst="rect">
            <a:avLst/>
          </a:prstGeom>
          <a:noFill/>
        </p:spPr>
        <p:txBody>
          <a:bodyPr wrap="square" rtlCol="0">
            <a:spAutoFit/>
          </a:bodyPr>
          <a:lstStyle/>
          <a:p>
            <a:r>
              <a:rPr lang="zh-CN" altLang="en-US" sz="1350" u="sng" dirty="0"/>
              <a:t>文件删除：</a:t>
            </a:r>
            <a:endParaRPr lang="zh-CN" altLang="en-US" sz="1350" u="sng" dirty="0"/>
          </a:p>
        </p:txBody>
      </p:sp>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2960" y="4285411"/>
            <a:ext cx="603404" cy="603404"/>
          </a:xfrm>
          <a:prstGeom prst="rect">
            <a:avLst/>
          </a:prstGeom>
        </p:spPr>
      </p:pic>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526" y="4308793"/>
            <a:ext cx="603404" cy="603404"/>
          </a:xfrm>
          <a:prstGeom prst="rect">
            <a:avLst/>
          </a:prstGeom>
        </p:spPr>
      </p:pic>
      <p:sp>
        <p:nvSpPr>
          <p:cNvPr id="40" name="箭头: 右 39"/>
          <p:cNvSpPr/>
          <p:nvPr/>
        </p:nvSpPr>
        <p:spPr>
          <a:xfrm rot="14217884">
            <a:off x="4811140" y="3852033"/>
            <a:ext cx="707480" cy="191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箭头: 右 40"/>
          <p:cNvSpPr/>
          <p:nvPr/>
        </p:nvSpPr>
        <p:spPr>
          <a:xfrm rot="18131237">
            <a:off x="3858652" y="3867540"/>
            <a:ext cx="707480" cy="1911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4274779" y="4262628"/>
            <a:ext cx="983971" cy="715581"/>
          </a:xfrm>
          <a:prstGeom prst="rect">
            <a:avLst/>
          </a:prstGeom>
          <a:noFill/>
        </p:spPr>
        <p:txBody>
          <a:bodyPr wrap="square" rtlCol="0">
            <a:spAutoFit/>
          </a:bodyPr>
          <a:lstStyle/>
          <a:p>
            <a:r>
              <a:rPr lang="zh-CN" altLang="en-US" sz="1350" dirty="0"/>
              <a:t>文件修改时间戳与表中不同</a:t>
            </a:r>
            <a:endParaRPr lang="zh-CN" altLang="en-US" sz="1350" dirty="0"/>
          </a:p>
        </p:txBody>
      </p:sp>
      <p:pic>
        <p:nvPicPr>
          <p:cNvPr id="26" name="图片 25"/>
          <p:cNvPicPr>
            <a:picLocks noChangeAspect="1"/>
          </p:cNvPicPr>
          <p:nvPr/>
        </p:nvPicPr>
        <p:blipFill>
          <a:blip r:embed="rId4"/>
          <a:stretch>
            <a:fillRect/>
          </a:stretch>
        </p:blipFill>
        <p:spPr>
          <a:xfrm>
            <a:off x="66675" y="34346"/>
            <a:ext cx="9077325" cy="711200"/>
          </a:xfrm>
          <a:prstGeom prst="rect">
            <a:avLst/>
          </a:prstGeom>
        </p:spPr>
      </p:pic>
      <p:sp>
        <p:nvSpPr>
          <p:cNvPr id="28" name="文本框 27"/>
          <p:cNvSpPr txBox="1"/>
          <p:nvPr/>
        </p:nvSpPr>
        <p:spPr>
          <a:xfrm>
            <a:off x="649605" y="119380"/>
            <a:ext cx="2480310" cy="398780"/>
          </a:xfrm>
          <a:prstGeom prst="rect">
            <a:avLst/>
          </a:prstGeom>
          <a:noFill/>
        </p:spPr>
        <p:txBody>
          <a:bodyPr wrap="non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两目录间的同步算法</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321" y="799908"/>
            <a:ext cx="6626975" cy="714375"/>
          </a:xfrm>
          <a:prstGeom prst="rect">
            <a:avLst/>
          </a:prstGeom>
          <a:noFill/>
        </p:spPr>
        <p:txBody>
          <a:bodyPr wrap="square" rtlCol="0">
            <a:spAutoFit/>
          </a:bodyPr>
          <a:lstStyle/>
          <a:p>
            <a:r>
              <a:rPr lang="zh-CN" altLang="en-US" sz="1350" u="sng" dirty="0">
                <a:sym typeface="+mn-ea"/>
              </a:rPr>
              <a:t>文件冲突：</a:t>
            </a:r>
            <a:endParaRPr lang="en-US" altLang="zh-CN" sz="1350" dirty="0">
              <a:solidFill>
                <a:schemeClr val="accent4"/>
              </a:solidFill>
            </a:endParaRPr>
          </a:p>
          <a:p>
            <a:endParaRPr lang="en-US" altLang="zh-CN" sz="1350" dirty="0">
              <a:solidFill>
                <a:schemeClr val="accent4"/>
              </a:solidFill>
            </a:endParaRPr>
          </a:p>
          <a:p>
            <a:r>
              <a:rPr lang="en-US" altLang="zh-CN" sz="1350" dirty="0">
                <a:solidFill>
                  <a:schemeClr val="accent4"/>
                </a:solidFill>
              </a:rPr>
              <a:t>	</a:t>
            </a:r>
            <a:r>
              <a:rPr lang="zh-CN" altLang="en-US" sz="1350" dirty="0">
                <a:solidFill>
                  <a:schemeClr val="accent4"/>
                </a:solidFill>
              </a:rPr>
              <a:t>由于同一文件在两侧都可能发生变动所以我们自己设定了以下冲突规则：</a:t>
            </a:r>
            <a:endParaRPr lang="zh-CN" altLang="en-US" sz="1350" dirty="0">
              <a:solidFill>
                <a:schemeClr val="accent4"/>
              </a:solidFill>
            </a:endParaRPr>
          </a:p>
        </p:txBody>
      </p:sp>
      <p:sp>
        <p:nvSpPr>
          <p:cNvPr id="5" name="文本框 4"/>
          <p:cNvSpPr txBox="1"/>
          <p:nvPr/>
        </p:nvSpPr>
        <p:spPr>
          <a:xfrm>
            <a:off x="537845" y="1900555"/>
            <a:ext cx="2334895" cy="506730"/>
          </a:xfrm>
          <a:prstGeom prst="rect">
            <a:avLst/>
          </a:prstGeom>
          <a:noFill/>
        </p:spPr>
        <p:txBody>
          <a:bodyPr wrap="square" rtlCol="0">
            <a:spAutoFit/>
          </a:bodyPr>
          <a:lstStyle/>
          <a:p>
            <a:r>
              <a:rPr lang="en-US" altLang="zh-CN" sz="1350" dirty="0"/>
              <a:t>1</a:t>
            </a:r>
            <a:r>
              <a:rPr lang="zh-CN" altLang="en-US" sz="1350" dirty="0"/>
              <a:t>、两边新增同名文件且最后修改时间不同：</a:t>
            </a:r>
            <a:endParaRPr lang="zh-CN" altLang="en-US" sz="1350"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74463" y="2576357"/>
            <a:ext cx="701450" cy="70145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55" y="4252310"/>
            <a:ext cx="603404" cy="603404"/>
          </a:xfrm>
          <a:prstGeom prst="rect">
            <a:avLst/>
          </a:prstGeom>
        </p:spPr>
      </p:pic>
      <p:sp>
        <p:nvSpPr>
          <p:cNvPr id="8" name="箭头: 右 7"/>
          <p:cNvSpPr/>
          <p:nvPr/>
        </p:nvSpPr>
        <p:spPr>
          <a:xfrm rot="18104670">
            <a:off x="887035" y="3619406"/>
            <a:ext cx="1060496" cy="168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p:cNvSpPr txBox="1"/>
          <p:nvPr/>
        </p:nvSpPr>
        <p:spPr>
          <a:xfrm>
            <a:off x="242450" y="3305240"/>
            <a:ext cx="1182140" cy="507831"/>
          </a:xfrm>
          <a:prstGeom prst="rect">
            <a:avLst/>
          </a:prstGeom>
          <a:noFill/>
        </p:spPr>
        <p:txBody>
          <a:bodyPr wrap="square" rtlCol="0">
            <a:spAutoFit/>
          </a:bodyPr>
          <a:lstStyle/>
          <a:p>
            <a:r>
              <a:rPr lang="zh-CN" altLang="en-US" sz="1350" dirty="0"/>
              <a:t>将新文件信息插入表中</a:t>
            </a:r>
            <a:endParaRPr lang="zh-CN" altLang="en-US" sz="1350" dirty="0"/>
          </a:p>
        </p:txBody>
      </p:sp>
      <p:sp>
        <p:nvSpPr>
          <p:cNvPr id="10" name="箭头: 右 9"/>
          <p:cNvSpPr/>
          <p:nvPr/>
        </p:nvSpPr>
        <p:spPr>
          <a:xfrm rot="14337021">
            <a:off x="1932801" y="3599800"/>
            <a:ext cx="1060496" cy="168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6037" y="4222227"/>
            <a:ext cx="603404" cy="603404"/>
          </a:xfrm>
          <a:prstGeom prst="rect">
            <a:avLst/>
          </a:prstGeom>
        </p:spPr>
      </p:pic>
      <p:sp>
        <p:nvSpPr>
          <p:cNvPr id="12" name="文本框 11"/>
          <p:cNvSpPr txBox="1"/>
          <p:nvPr/>
        </p:nvSpPr>
        <p:spPr>
          <a:xfrm>
            <a:off x="2760408" y="2883399"/>
            <a:ext cx="1182140" cy="1338828"/>
          </a:xfrm>
          <a:prstGeom prst="rect">
            <a:avLst/>
          </a:prstGeom>
          <a:noFill/>
        </p:spPr>
        <p:txBody>
          <a:bodyPr wrap="square" rtlCol="0">
            <a:spAutoFit/>
          </a:bodyPr>
          <a:lstStyle/>
          <a:p>
            <a:r>
              <a:rPr lang="zh-CN" altLang="en-US" sz="1350" dirty="0"/>
              <a:t>发现此文件为左侧新增文件且两文件时间戳不同，此时判定为冲突</a:t>
            </a:r>
            <a:endParaRPr lang="zh-CN" altLang="en-US" sz="1350" dirty="0"/>
          </a:p>
        </p:txBody>
      </p:sp>
      <p:sp>
        <p:nvSpPr>
          <p:cNvPr id="13" name="文本框 12"/>
          <p:cNvSpPr txBox="1"/>
          <p:nvPr/>
        </p:nvSpPr>
        <p:spPr>
          <a:xfrm>
            <a:off x="5517515" y="1905635"/>
            <a:ext cx="2665730" cy="506730"/>
          </a:xfrm>
          <a:prstGeom prst="rect">
            <a:avLst/>
          </a:prstGeom>
          <a:noFill/>
        </p:spPr>
        <p:txBody>
          <a:bodyPr wrap="square" rtlCol="0">
            <a:spAutoFit/>
          </a:bodyPr>
          <a:lstStyle/>
          <a:p>
            <a:r>
              <a:rPr lang="en-US" altLang="zh-CN" sz="1350" dirty="0"/>
              <a:t>2</a:t>
            </a:r>
            <a:r>
              <a:rPr lang="zh-CN" altLang="en-US" sz="1350" dirty="0"/>
              <a:t>、两边同一文件都被修改且最后修改时间戳不同：</a:t>
            </a:r>
            <a:endParaRPr lang="zh-CN" altLang="en-US" sz="1350"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16994" y="2634776"/>
            <a:ext cx="701450" cy="701450"/>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428" y="4252310"/>
            <a:ext cx="603404" cy="603404"/>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8306" y="4219000"/>
            <a:ext cx="603404" cy="603404"/>
          </a:xfrm>
          <a:prstGeom prst="rect">
            <a:avLst/>
          </a:prstGeom>
        </p:spPr>
      </p:pic>
      <p:sp>
        <p:nvSpPr>
          <p:cNvPr id="18" name="箭头: 右 17"/>
          <p:cNvSpPr/>
          <p:nvPr/>
        </p:nvSpPr>
        <p:spPr>
          <a:xfrm rot="18104670">
            <a:off x="5647584" y="3672634"/>
            <a:ext cx="1060496" cy="168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箭头: 右 18"/>
          <p:cNvSpPr/>
          <p:nvPr/>
        </p:nvSpPr>
        <p:spPr>
          <a:xfrm rot="14337021">
            <a:off x="6693521" y="3651604"/>
            <a:ext cx="1060496" cy="168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文本框 19"/>
          <p:cNvSpPr txBox="1"/>
          <p:nvPr/>
        </p:nvSpPr>
        <p:spPr>
          <a:xfrm>
            <a:off x="4942748" y="3277807"/>
            <a:ext cx="1182140" cy="715581"/>
          </a:xfrm>
          <a:prstGeom prst="rect">
            <a:avLst/>
          </a:prstGeom>
          <a:noFill/>
        </p:spPr>
        <p:txBody>
          <a:bodyPr wrap="square" rtlCol="0">
            <a:spAutoFit/>
          </a:bodyPr>
          <a:lstStyle/>
          <a:p>
            <a:r>
              <a:rPr lang="zh-CN" altLang="en-US" sz="1350" dirty="0"/>
              <a:t>发现此文件较上次同步后被修改过</a:t>
            </a:r>
            <a:endParaRPr lang="zh-CN" altLang="en-US" sz="1350" dirty="0"/>
          </a:p>
        </p:txBody>
      </p:sp>
      <p:sp>
        <p:nvSpPr>
          <p:cNvPr id="21" name="文本框 20"/>
          <p:cNvSpPr txBox="1"/>
          <p:nvPr/>
        </p:nvSpPr>
        <p:spPr>
          <a:xfrm>
            <a:off x="7418970" y="2883399"/>
            <a:ext cx="1423148" cy="1131079"/>
          </a:xfrm>
          <a:prstGeom prst="rect">
            <a:avLst/>
          </a:prstGeom>
          <a:noFill/>
        </p:spPr>
        <p:txBody>
          <a:bodyPr wrap="square" rtlCol="0">
            <a:spAutoFit/>
          </a:bodyPr>
          <a:lstStyle/>
          <a:p>
            <a:r>
              <a:rPr lang="zh-CN" altLang="en-US" sz="1350" dirty="0"/>
              <a:t>发现此文件较上次同步后被修改过且左侧该文件也被修改过，此时判定为冲突</a:t>
            </a:r>
            <a:endParaRPr lang="zh-CN" altLang="en-US" sz="1350" dirty="0"/>
          </a:p>
        </p:txBody>
      </p:sp>
      <p:pic>
        <p:nvPicPr>
          <p:cNvPr id="22" name="图片 21"/>
          <p:cNvPicPr>
            <a:picLocks noChangeAspect="1"/>
          </p:cNvPicPr>
          <p:nvPr/>
        </p:nvPicPr>
        <p:blipFill>
          <a:blip r:embed="rId3"/>
          <a:stretch>
            <a:fillRect/>
          </a:stretch>
        </p:blipFill>
        <p:spPr>
          <a:xfrm>
            <a:off x="66675" y="34346"/>
            <a:ext cx="9077325" cy="711200"/>
          </a:xfrm>
          <a:prstGeom prst="rect">
            <a:avLst/>
          </a:prstGeom>
        </p:spPr>
      </p:pic>
      <p:sp>
        <p:nvSpPr>
          <p:cNvPr id="23" name="文本框 22"/>
          <p:cNvSpPr txBox="1"/>
          <p:nvPr/>
        </p:nvSpPr>
        <p:spPr>
          <a:xfrm>
            <a:off x="649605" y="119380"/>
            <a:ext cx="2480310" cy="398780"/>
          </a:xfrm>
          <a:prstGeom prst="rect">
            <a:avLst/>
          </a:prstGeom>
          <a:noFill/>
        </p:spPr>
        <p:txBody>
          <a:bodyPr wrap="non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两目录间的同步算法</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1"/>
          <a:stretch>
            <a:fillRect/>
          </a:stretch>
        </p:blipFill>
        <p:spPr>
          <a:xfrm>
            <a:off x="30480" y="12700"/>
            <a:ext cx="9077325" cy="711200"/>
          </a:xfrm>
          <a:prstGeom prst="rect">
            <a:avLst/>
          </a:prstGeom>
        </p:spPr>
      </p:pic>
      <p:sp>
        <p:nvSpPr>
          <p:cNvPr id="2" name="文本框 1"/>
          <p:cNvSpPr txBox="1"/>
          <p:nvPr/>
        </p:nvSpPr>
        <p:spPr>
          <a:xfrm>
            <a:off x="649605" y="119380"/>
            <a:ext cx="2480310" cy="398780"/>
          </a:xfrm>
          <a:prstGeom prst="rect">
            <a:avLst/>
          </a:prstGeom>
          <a:noFill/>
        </p:spPr>
        <p:txBody>
          <a:bodyPr wrap="non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两目录间的同步算法</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2779" y="2523784"/>
            <a:ext cx="701450" cy="701450"/>
          </a:xfrm>
          <a:prstGeom prst="rect">
            <a:avLst/>
          </a:prstGeom>
        </p:spPr>
      </p:pic>
      <p:sp>
        <p:nvSpPr>
          <p:cNvPr id="5" name="文本框 4"/>
          <p:cNvSpPr txBox="1"/>
          <p:nvPr/>
        </p:nvSpPr>
        <p:spPr>
          <a:xfrm>
            <a:off x="2439006" y="1572574"/>
            <a:ext cx="492711" cy="715581"/>
          </a:xfrm>
          <a:prstGeom prst="rect">
            <a:avLst/>
          </a:prstGeom>
          <a:noFill/>
        </p:spPr>
        <p:txBody>
          <a:bodyPr wrap="square" rtlCol="0">
            <a:spAutoFit/>
          </a:bodyPr>
          <a:lstStyle/>
          <a:p>
            <a:r>
              <a:rPr lang="zh-CN" altLang="en-US" sz="1350" dirty="0"/>
              <a:t>复制表</a:t>
            </a:r>
            <a:endParaRPr lang="zh-CN" altLang="en-US" sz="135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44" y="4260236"/>
            <a:ext cx="603404" cy="603404"/>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953" y="4260236"/>
            <a:ext cx="603404" cy="603404"/>
          </a:xfrm>
          <a:prstGeom prst="rect">
            <a:avLst/>
          </a:prstGeom>
        </p:spPr>
      </p:pic>
      <p:sp>
        <p:nvSpPr>
          <p:cNvPr id="8" name="箭头: 右 7"/>
          <p:cNvSpPr/>
          <p:nvPr/>
        </p:nvSpPr>
        <p:spPr>
          <a:xfrm rot="18104670">
            <a:off x="1153057" y="3550352"/>
            <a:ext cx="1225590" cy="231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箭头: 右 8"/>
          <p:cNvSpPr/>
          <p:nvPr/>
        </p:nvSpPr>
        <p:spPr>
          <a:xfrm>
            <a:off x="2818622" y="2767108"/>
            <a:ext cx="2176071" cy="202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3107" y="2541975"/>
            <a:ext cx="701450" cy="701450"/>
          </a:xfrm>
          <a:prstGeom prst="rect">
            <a:avLst/>
          </a:prstGeom>
        </p:spPr>
      </p:pic>
      <p:sp>
        <p:nvSpPr>
          <p:cNvPr id="11" name="箭头: 右 10"/>
          <p:cNvSpPr/>
          <p:nvPr/>
        </p:nvSpPr>
        <p:spPr>
          <a:xfrm rot="5400000">
            <a:off x="4876652" y="3670839"/>
            <a:ext cx="1033057" cy="207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p:nvSpPr>
        <p:spPr>
          <a:xfrm>
            <a:off x="5496707" y="3319229"/>
            <a:ext cx="1173000" cy="715581"/>
          </a:xfrm>
          <a:prstGeom prst="rect">
            <a:avLst/>
          </a:prstGeom>
          <a:noFill/>
        </p:spPr>
        <p:txBody>
          <a:bodyPr wrap="square" rtlCol="0">
            <a:spAutoFit/>
          </a:bodyPr>
          <a:lstStyle/>
          <a:p>
            <a:r>
              <a:rPr lang="zh-CN" altLang="en-US" sz="1350" dirty="0"/>
              <a:t>分析：解读数据库输出分析结果</a:t>
            </a:r>
            <a:endParaRPr lang="zh-CN" altLang="en-US" sz="1350" dirty="0"/>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5128" y="4319717"/>
            <a:ext cx="629429" cy="629429"/>
          </a:xfrm>
          <a:prstGeom prst="rect">
            <a:avLst/>
          </a:prstGeom>
        </p:spPr>
      </p:pic>
      <p:sp>
        <p:nvSpPr>
          <p:cNvPr id="14" name="文本框 13"/>
          <p:cNvSpPr txBox="1"/>
          <p:nvPr/>
        </p:nvSpPr>
        <p:spPr>
          <a:xfrm>
            <a:off x="6846755" y="1954340"/>
            <a:ext cx="1718932" cy="1338828"/>
          </a:xfrm>
          <a:prstGeom prst="rect">
            <a:avLst/>
          </a:prstGeom>
          <a:noFill/>
        </p:spPr>
        <p:txBody>
          <a:bodyPr wrap="square" rtlCol="0">
            <a:spAutoFit/>
          </a:bodyPr>
          <a:lstStyle/>
          <a:p>
            <a:r>
              <a:rPr lang="zh-CN" altLang="en-US" sz="1350" dirty="0"/>
              <a:t>同步：首先检测是否存在冲突和警告。用户忽略或解决后解读数据库，执行同步操作并写入日志。</a:t>
            </a:r>
            <a:endParaRPr lang="zh-CN" altLang="en-US" sz="1350" dirty="0"/>
          </a:p>
        </p:txBody>
      </p:sp>
      <p:sp>
        <p:nvSpPr>
          <p:cNvPr id="15" name="箭头: 右 14"/>
          <p:cNvSpPr/>
          <p:nvPr/>
        </p:nvSpPr>
        <p:spPr>
          <a:xfrm rot="13504096">
            <a:off x="4201030" y="2036663"/>
            <a:ext cx="1116500" cy="21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6" name="文本框 15"/>
          <p:cNvSpPr txBox="1"/>
          <p:nvPr/>
        </p:nvSpPr>
        <p:spPr>
          <a:xfrm>
            <a:off x="4798450" y="1644244"/>
            <a:ext cx="1561250" cy="507831"/>
          </a:xfrm>
          <a:prstGeom prst="rect">
            <a:avLst/>
          </a:prstGeom>
          <a:noFill/>
        </p:spPr>
        <p:txBody>
          <a:bodyPr wrap="square" rtlCol="0">
            <a:spAutoFit/>
          </a:bodyPr>
          <a:lstStyle/>
          <a:p>
            <a:r>
              <a:rPr lang="zh-CN" altLang="en-US" sz="1350" dirty="0"/>
              <a:t>同步完成后替换该表，并删除该表。</a:t>
            </a:r>
            <a:endParaRPr lang="zh-CN" altLang="en-US" sz="1350" dirty="0"/>
          </a:p>
        </p:txBody>
      </p:sp>
      <p:sp>
        <p:nvSpPr>
          <p:cNvPr id="17" name="箭头: 右 16"/>
          <p:cNvSpPr/>
          <p:nvPr/>
        </p:nvSpPr>
        <p:spPr>
          <a:xfrm>
            <a:off x="5748167" y="2691452"/>
            <a:ext cx="1110588" cy="224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箭头: 右 18"/>
          <p:cNvSpPr/>
          <p:nvPr/>
        </p:nvSpPr>
        <p:spPr>
          <a:xfrm rot="8182997">
            <a:off x="2499261" y="2052842"/>
            <a:ext cx="1178855" cy="190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箭头: 右 19"/>
          <p:cNvSpPr/>
          <p:nvPr/>
        </p:nvSpPr>
        <p:spPr>
          <a:xfrm rot="14442026">
            <a:off x="2459999" y="3535345"/>
            <a:ext cx="1225590" cy="231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p:cNvSpPr txBox="1"/>
          <p:nvPr/>
        </p:nvSpPr>
        <p:spPr>
          <a:xfrm>
            <a:off x="1918835" y="3898246"/>
            <a:ext cx="1054505" cy="1131079"/>
          </a:xfrm>
          <a:prstGeom prst="rect">
            <a:avLst/>
          </a:prstGeom>
          <a:noFill/>
        </p:spPr>
        <p:txBody>
          <a:bodyPr wrap="square" rtlCol="0">
            <a:spAutoFit/>
          </a:bodyPr>
          <a:lstStyle/>
          <a:p>
            <a:r>
              <a:rPr lang="zh-CN" altLang="en-US" sz="1350" dirty="0"/>
              <a:t>与表中文件信息对比，判断文件改动情况，并更新到表中</a:t>
            </a:r>
            <a:endParaRPr lang="zh-CN" altLang="en-US" sz="1350" dirty="0"/>
          </a:p>
        </p:txBody>
      </p:sp>
      <p:sp>
        <p:nvSpPr>
          <p:cNvPr id="22" name="文本框 21"/>
          <p:cNvSpPr txBox="1"/>
          <p:nvPr/>
        </p:nvSpPr>
        <p:spPr>
          <a:xfrm>
            <a:off x="3597857" y="3060107"/>
            <a:ext cx="819968" cy="300082"/>
          </a:xfrm>
          <a:prstGeom prst="rect">
            <a:avLst/>
          </a:prstGeom>
          <a:noFill/>
        </p:spPr>
        <p:txBody>
          <a:bodyPr wrap="square" rtlCol="0">
            <a:spAutoFit/>
          </a:bodyPr>
          <a:lstStyle/>
          <a:p>
            <a:r>
              <a:rPr lang="zh-CN" altLang="en-US" sz="1350" dirty="0"/>
              <a:t>更新</a:t>
            </a:r>
            <a:endParaRPr lang="zh-CN" altLang="en-US" sz="1350" dirty="0"/>
          </a:p>
        </p:txBody>
      </p:sp>
      <p:sp>
        <p:nvSpPr>
          <p:cNvPr id="23" name="箭头: 右 22"/>
          <p:cNvSpPr/>
          <p:nvPr/>
        </p:nvSpPr>
        <p:spPr>
          <a:xfrm>
            <a:off x="2581730" y="1294604"/>
            <a:ext cx="934112" cy="202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424851" y="643860"/>
            <a:ext cx="1079702" cy="715581"/>
          </a:xfrm>
          <a:prstGeom prst="rect">
            <a:avLst/>
          </a:prstGeom>
          <a:noFill/>
        </p:spPr>
        <p:txBody>
          <a:bodyPr wrap="square" rtlCol="0">
            <a:spAutoFit/>
          </a:bodyPr>
          <a:lstStyle/>
          <a:p>
            <a:r>
              <a:rPr lang="zh-CN" altLang="en-US" sz="1350" dirty="0"/>
              <a:t>不存在该任务表就新建任务表</a:t>
            </a:r>
            <a:endParaRPr lang="zh-CN" altLang="en-US" sz="1350" dirty="0"/>
          </a:p>
        </p:txBody>
      </p:sp>
      <p:sp>
        <p:nvSpPr>
          <p:cNvPr id="25" name="文本框 24"/>
          <p:cNvSpPr txBox="1"/>
          <p:nvPr/>
        </p:nvSpPr>
        <p:spPr>
          <a:xfrm>
            <a:off x="620379" y="2238158"/>
            <a:ext cx="1079702" cy="715581"/>
          </a:xfrm>
          <a:prstGeom prst="rect">
            <a:avLst/>
          </a:prstGeom>
          <a:noFill/>
        </p:spPr>
        <p:txBody>
          <a:bodyPr wrap="square" rtlCol="0">
            <a:spAutoFit/>
          </a:bodyPr>
          <a:lstStyle/>
          <a:p>
            <a:r>
              <a:rPr lang="zh-CN" altLang="en-US" sz="1350" dirty="0"/>
              <a:t>此表如果存在删除后再复制。</a:t>
            </a:r>
            <a:endParaRPr lang="zh-CN" altLang="en-US" sz="1350" dirty="0"/>
          </a:p>
        </p:txBody>
      </p:sp>
      <p:sp>
        <p:nvSpPr>
          <p:cNvPr id="26" name="文本框 25"/>
          <p:cNvSpPr txBox="1"/>
          <p:nvPr/>
        </p:nvSpPr>
        <p:spPr>
          <a:xfrm>
            <a:off x="6833906" y="3353878"/>
            <a:ext cx="2068835" cy="1754326"/>
          </a:xfrm>
          <a:prstGeom prst="rect">
            <a:avLst/>
          </a:prstGeom>
          <a:noFill/>
        </p:spPr>
        <p:txBody>
          <a:bodyPr wrap="square" rtlCol="0">
            <a:spAutoFit/>
          </a:bodyPr>
          <a:lstStyle/>
          <a:p>
            <a:r>
              <a:rPr lang="en-US" altLang="zh-CN" sz="1350" dirty="0"/>
              <a:t>1.</a:t>
            </a:r>
            <a:r>
              <a:rPr lang="zh-CN" altLang="en-US" sz="1350" dirty="0"/>
              <a:t>保留原表使用复制表：保证每次同步前分析结果的正确性。</a:t>
            </a:r>
            <a:endParaRPr lang="en-US" altLang="zh-CN" sz="1350" dirty="0"/>
          </a:p>
          <a:p>
            <a:endParaRPr lang="en-US" altLang="zh-CN" sz="1350" dirty="0"/>
          </a:p>
          <a:p>
            <a:r>
              <a:rPr lang="en-US" altLang="zh-CN" sz="1350" dirty="0"/>
              <a:t>·2.</a:t>
            </a:r>
            <a:r>
              <a:rPr lang="zh-CN" altLang="en-US" sz="1350" dirty="0"/>
              <a:t> 每个任务对应唯一的表名：保证任务的独立性，任务间互不影响。</a:t>
            </a:r>
            <a:endParaRPr lang="en-US" altLang="zh-CN" sz="1350" dirty="0"/>
          </a:p>
          <a:p>
            <a:endParaRPr lang="zh-CN" altLang="en-US" sz="1350" dirty="0"/>
          </a:p>
        </p:txBody>
      </p: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04614" y="1140681"/>
            <a:ext cx="692498" cy="692498"/>
          </a:xfrm>
          <a:prstGeom prst="rect">
            <a:avLst/>
          </a:prstGeom>
        </p:spPr>
      </p:pic>
      <p:sp>
        <p:nvSpPr>
          <p:cNvPr id="28" name="文本框 27"/>
          <p:cNvSpPr txBox="1"/>
          <p:nvPr/>
        </p:nvSpPr>
        <p:spPr>
          <a:xfrm>
            <a:off x="4251886" y="657546"/>
            <a:ext cx="1811045" cy="715581"/>
          </a:xfrm>
          <a:prstGeom prst="rect">
            <a:avLst/>
          </a:prstGeom>
          <a:noFill/>
        </p:spPr>
        <p:txBody>
          <a:bodyPr wrap="square" rtlCol="0">
            <a:spAutoFit/>
          </a:bodyPr>
          <a:lstStyle/>
          <a:p>
            <a:r>
              <a:rPr lang="zh-CN" altLang="en-US" sz="1350" dirty="0"/>
              <a:t>保存上次同步后的所有文件信息，若是第一次同步即为空表。</a:t>
            </a:r>
            <a:endParaRPr lang="zh-CN" altLang="en-US" sz="1350" dirty="0"/>
          </a:p>
        </p:txBody>
      </p:sp>
      <p:sp>
        <p:nvSpPr>
          <p:cNvPr id="3" name="文本框 2"/>
          <p:cNvSpPr txBox="1"/>
          <p:nvPr/>
        </p:nvSpPr>
        <p:spPr>
          <a:xfrm>
            <a:off x="252095" y="789940"/>
            <a:ext cx="2186940" cy="58356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p>
            <a:pPr algn="l">
              <a:buClrTx/>
              <a:buSzTx/>
              <a:buFontTx/>
            </a:pPr>
            <a:r>
              <a:rPr lang="zh-CN" altLang="en-US" sz="3200" dirty="0">
                <a:solidFill>
                  <a:schemeClr val="accent3"/>
                </a:solidFill>
                <a:effectLst/>
              </a:rPr>
              <a:t>双向同步</a:t>
            </a:r>
            <a:endParaRPr lang="zh-CN" altLang="en-US" sz="3200" dirty="0">
              <a:solidFill>
                <a:schemeClr val="accent3"/>
              </a:solidFill>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98599" y="2307110"/>
            <a:ext cx="701450" cy="701450"/>
          </a:xfrm>
          <a:prstGeom prst="rect">
            <a:avLst/>
          </a:prstGeom>
        </p:spPr>
      </p:pic>
      <p:sp>
        <p:nvSpPr>
          <p:cNvPr id="5" name="文本框 4"/>
          <p:cNvSpPr txBox="1"/>
          <p:nvPr/>
        </p:nvSpPr>
        <p:spPr>
          <a:xfrm>
            <a:off x="518160" y="892175"/>
            <a:ext cx="2186940" cy="583565"/>
          </a:xfrm>
          <a:prstGeom prst="rect">
            <a:avLst/>
          </a:prstGeom>
          <a:noFill/>
        </p:spPr>
        <p:txBody>
          <a:bodyPr wrap="square" rtlCol="0">
            <a:spAutoFit/>
          </a:bodyPr>
          <a:lstStyle/>
          <a:p>
            <a:pPr algn="l">
              <a:buClrTx/>
              <a:buSzTx/>
              <a:buFontTx/>
            </a:pPr>
            <a:r>
              <a:rPr lang="zh-CN" altLang="en-US" sz="3200" dirty="0">
                <a:effectLst>
                  <a:outerShdw blurRad="38100" dist="19050" dir="2700000" algn="tl" rotWithShape="0">
                    <a:schemeClr val="dk1">
                      <a:alpha val="40000"/>
                    </a:schemeClr>
                  </a:outerShdw>
                </a:effectLst>
              </a:rPr>
              <a:t>单向同步</a:t>
            </a:r>
            <a:endParaRPr lang="en-US" altLang="zh-CN" sz="3200" dirty="0">
              <a:effectLst>
                <a:outerShdw blurRad="38100" dist="19050" dir="2700000" algn="tl" rotWithShape="0">
                  <a:schemeClr val="dk1">
                    <a:alpha val="40000"/>
                  </a:schemeClr>
                </a:outerShdw>
              </a:effectLst>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69658" y="2246763"/>
            <a:ext cx="701450" cy="70145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178" y="4074680"/>
            <a:ext cx="603404" cy="603404"/>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8040" y="4074680"/>
            <a:ext cx="603404" cy="603404"/>
          </a:xfrm>
          <a:prstGeom prst="rect">
            <a:avLst/>
          </a:prstGeom>
        </p:spPr>
      </p:pic>
      <p:sp>
        <p:nvSpPr>
          <p:cNvPr id="9" name="箭头: 右 8"/>
          <p:cNvSpPr/>
          <p:nvPr/>
        </p:nvSpPr>
        <p:spPr>
          <a:xfrm rot="18104670">
            <a:off x="889568" y="3376730"/>
            <a:ext cx="1225590" cy="231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箭头: 右 10"/>
          <p:cNvSpPr/>
          <p:nvPr/>
        </p:nvSpPr>
        <p:spPr>
          <a:xfrm rot="14594201">
            <a:off x="1886812" y="3392664"/>
            <a:ext cx="1225590" cy="231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p:nvSpPr>
        <p:spPr>
          <a:xfrm>
            <a:off x="2704900" y="2838190"/>
            <a:ext cx="1537541" cy="923330"/>
          </a:xfrm>
          <a:prstGeom prst="rect">
            <a:avLst/>
          </a:prstGeom>
          <a:noFill/>
        </p:spPr>
        <p:txBody>
          <a:bodyPr wrap="square" rtlCol="0">
            <a:spAutoFit/>
          </a:bodyPr>
          <a:lstStyle/>
          <a:p>
            <a:r>
              <a:rPr lang="zh-CN" altLang="en-US" sz="1350" dirty="0"/>
              <a:t>被同步侧与表中文件信息对比判断文件改动情况并更新表</a:t>
            </a:r>
            <a:endParaRPr lang="zh-CN" altLang="en-US" sz="1350" dirty="0"/>
          </a:p>
        </p:txBody>
      </p:sp>
      <p:sp>
        <p:nvSpPr>
          <p:cNvPr id="13" name="箭头: 右 12"/>
          <p:cNvSpPr/>
          <p:nvPr/>
        </p:nvSpPr>
        <p:spPr>
          <a:xfrm>
            <a:off x="2366709" y="2518588"/>
            <a:ext cx="2176071" cy="202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p:cNvSpPr txBox="1"/>
          <p:nvPr/>
        </p:nvSpPr>
        <p:spPr>
          <a:xfrm>
            <a:off x="802683" y="2007028"/>
            <a:ext cx="819968" cy="300082"/>
          </a:xfrm>
          <a:prstGeom prst="rect">
            <a:avLst/>
          </a:prstGeom>
          <a:noFill/>
        </p:spPr>
        <p:txBody>
          <a:bodyPr wrap="square" rtlCol="0">
            <a:spAutoFit/>
          </a:bodyPr>
          <a:lstStyle/>
          <a:p>
            <a:r>
              <a:rPr lang="zh-CN" altLang="en-US" sz="1350" dirty="0"/>
              <a:t>新建表</a:t>
            </a:r>
            <a:endParaRPr lang="zh-CN" altLang="en-US" sz="1350" dirty="0"/>
          </a:p>
        </p:txBody>
      </p:sp>
      <p:sp>
        <p:nvSpPr>
          <p:cNvPr id="15" name="箭头: 右 14"/>
          <p:cNvSpPr/>
          <p:nvPr/>
        </p:nvSpPr>
        <p:spPr>
          <a:xfrm>
            <a:off x="5271058" y="2499982"/>
            <a:ext cx="934112" cy="202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箭头: 右 15"/>
          <p:cNvSpPr/>
          <p:nvPr/>
        </p:nvSpPr>
        <p:spPr>
          <a:xfrm>
            <a:off x="767971" y="2518589"/>
            <a:ext cx="934112" cy="202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文本框 16"/>
          <p:cNvSpPr txBox="1"/>
          <p:nvPr/>
        </p:nvSpPr>
        <p:spPr>
          <a:xfrm>
            <a:off x="3038243" y="2165348"/>
            <a:ext cx="819968" cy="300082"/>
          </a:xfrm>
          <a:prstGeom prst="rect">
            <a:avLst/>
          </a:prstGeom>
          <a:noFill/>
        </p:spPr>
        <p:txBody>
          <a:bodyPr wrap="square" rtlCol="0">
            <a:spAutoFit/>
          </a:bodyPr>
          <a:lstStyle/>
          <a:p>
            <a:r>
              <a:rPr lang="zh-CN" altLang="en-US" sz="1350" dirty="0"/>
              <a:t>更新</a:t>
            </a:r>
            <a:endParaRPr lang="zh-CN" altLang="en-US" sz="1350" dirty="0"/>
          </a:p>
        </p:txBody>
      </p:sp>
      <p:sp>
        <p:nvSpPr>
          <p:cNvPr id="18" name="箭头: 右 17"/>
          <p:cNvSpPr/>
          <p:nvPr/>
        </p:nvSpPr>
        <p:spPr>
          <a:xfrm rot="5400000">
            <a:off x="4413435" y="3420337"/>
            <a:ext cx="1026552" cy="202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18"/>
          <p:cNvSpPr txBox="1"/>
          <p:nvPr/>
        </p:nvSpPr>
        <p:spPr>
          <a:xfrm>
            <a:off x="490087" y="2933430"/>
            <a:ext cx="841890" cy="923330"/>
          </a:xfrm>
          <a:prstGeom prst="rect">
            <a:avLst/>
          </a:prstGeom>
          <a:noFill/>
        </p:spPr>
        <p:txBody>
          <a:bodyPr wrap="square" rtlCol="0">
            <a:spAutoFit/>
          </a:bodyPr>
          <a:lstStyle/>
          <a:p>
            <a:r>
              <a:rPr lang="zh-CN" altLang="en-US" sz="1350" dirty="0"/>
              <a:t>同步侧将文件信息写入表中</a:t>
            </a:r>
            <a:endParaRPr lang="zh-CN" altLang="en-US" sz="1350" dirty="0"/>
          </a:p>
        </p:txBody>
      </p:sp>
      <p:sp>
        <p:nvSpPr>
          <p:cNvPr id="20" name="矩形 19"/>
          <p:cNvSpPr/>
          <p:nvPr/>
        </p:nvSpPr>
        <p:spPr>
          <a:xfrm>
            <a:off x="5148064" y="3134915"/>
            <a:ext cx="1520405" cy="507831"/>
          </a:xfrm>
          <a:prstGeom prst="rect">
            <a:avLst/>
          </a:prstGeom>
        </p:spPr>
        <p:txBody>
          <a:bodyPr wrap="square">
            <a:spAutoFit/>
          </a:bodyPr>
          <a:lstStyle/>
          <a:p>
            <a:r>
              <a:rPr lang="zh-CN" altLang="en-US" sz="1350" dirty="0"/>
              <a:t>分析：解读数据库输出分析结果</a:t>
            </a:r>
            <a:endParaRPr lang="zh-CN" altLang="en-US" sz="1350" dirty="0"/>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0351" y="4074680"/>
            <a:ext cx="629429" cy="629429"/>
          </a:xfrm>
          <a:prstGeom prst="rect">
            <a:avLst/>
          </a:prstGeom>
        </p:spPr>
      </p:pic>
      <p:sp>
        <p:nvSpPr>
          <p:cNvPr id="22" name="文本框 21"/>
          <p:cNvSpPr txBox="1"/>
          <p:nvPr/>
        </p:nvSpPr>
        <p:spPr>
          <a:xfrm>
            <a:off x="5634824" y="1492506"/>
            <a:ext cx="1718932" cy="923330"/>
          </a:xfrm>
          <a:prstGeom prst="rect">
            <a:avLst/>
          </a:prstGeom>
          <a:noFill/>
        </p:spPr>
        <p:txBody>
          <a:bodyPr wrap="square" rtlCol="0">
            <a:spAutoFit/>
          </a:bodyPr>
          <a:lstStyle/>
          <a:p>
            <a:r>
              <a:rPr lang="zh-CN" altLang="en-US" sz="1350" dirty="0"/>
              <a:t>同步：分析结束后解读数据库，执行同步操作并写入日志</a:t>
            </a:r>
            <a:endParaRPr lang="zh-CN" altLang="en-US" sz="1350" dirty="0"/>
          </a:p>
        </p:txBody>
      </p:sp>
      <p:sp>
        <p:nvSpPr>
          <p:cNvPr id="23" name="箭头: 右 22"/>
          <p:cNvSpPr/>
          <p:nvPr/>
        </p:nvSpPr>
        <p:spPr>
          <a:xfrm rot="16200000">
            <a:off x="4453327" y="1658424"/>
            <a:ext cx="934112" cy="202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4061168" y="1455701"/>
            <a:ext cx="819968" cy="715581"/>
          </a:xfrm>
          <a:prstGeom prst="rect">
            <a:avLst/>
          </a:prstGeom>
          <a:noFill/>
        </p:spPr>
        <p:txBody>
          <a:bodyPr wrap="square" rtlCol="0">
            <a:spAutoFit/>
          </a:bodyPr>
          <a:lstStyle/>
          <a:p>
            <a:r>
              <a:rPr lang="zh-CN" altLang="en-US" sz="1350" dirty="0"/>
              <a:t>同步结束后删除表</a:t>
            </a:r>
            <a:endParaRPr lang="zh-CN" altLang="en-US" sz="1350" dirty="0"/>
          </a:p>
        </p:txBody>
      </p:sp>
      <p:pic>
        <p:nvPicPr>
          <p:cNvPr id="25" name="图片 24"/>
          <p:cNvPicPr>
            <a:picLocks noChangeAspect="1"/>
          </p:cNvPicPr>
          <p:nvPr/>
        </p:nvPicPr>
        <p:blipFill>
          <a:blip r:embed="rId4"/>
          <a:stretch>
            <a:fillRect/>
          </a:stretch>
        </p:blipFill>
        <p:spPr>
          <a:xfrm>
            <a:off x="66675" y="34346"/>
            <a:ext cx="9077325" cy="711200"/>
          </a:xfrm>
          <a:prstGeom prst="rect">
            <a:avLst/>
          </a:prstGeom>
        </p:spPr>
      </p:pic>
      <p:sp>
        <p:nvSpPr>
          <p:cNvPr id="26" name="文本框 25"/>
          <p:cNvSpPr txBox="1"/>
          <p:nvPr/>
        </p:nvSpPr>
        <p:spPr>
          <a:xfrm>
            <a:off x="649605" y="119380"/>
            <a:ext cx="2480310" cy="398780"/>
          </a:xfrm>
          <a:prstGeom prst="rect">
            <a:avLst/>
          </a:prstGeom>
          <a:noFill/>
        </p:spPr>
        <p:txBody>
          <a:bodyPr wrap="non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两目录间的同步算法</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395393" y="1455626"/>
            <a:ext cx="6336704" cy="2232248"/>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2377440" y="1972310"/>
            <a:ext cx="6245225" cy="1198880"/>
          </a:xfrm>
          <a:prstGeom prst="rect">
            <a:avLst/>
          </a:prstGeom>
        </p:spPr>
        <p:txBody>
          <a:bodyPr wrap="square">
            <a:spAutoFit/>
          </a:bodyPr>
          <a:lstStyle/>
          <a:p>
            <a:pPr fontAlgn="auto">
              <a:spcBef>
                <a:spcPts val="0"/>
              </a:spcBef>
              <a:spcAft>
                <a:spcPts val="0"/>
              </a:spcAft>
              <a:defRPr/>
            </a:pPr>
            <a:r>
              <a:rPr lang="en-US" altLang="zh-CN" sz="3600" b="1" spc="300" dirty="0">
                <a:solidFill>
                  <a:schemeClr val="bg1"/>
                </a:solidFill>
                <a:cs typeface="+mn-ea"/>
                <a:sym typeface="+mn-lt"/>
              </a:rPr>
              <a:t>	</a:t>
            </a:r>
            <a:r>
              <a:rPr lang="zh-CN" altLang="en-US" sz="3600" b="1" spc="300" dirty="0">
                <a:solidFill>
                  <a:schemeClr val="bg1"/>
                </a:solidFill>
                <a:cs typeface="+mn-ea"/>
                <a:sym typeface="+mn-lt"/>
              </a:rPr>
              <a:t>感谢聆听</a:t>
            </a:r>
            <a:endParaRPr lang="zh-CN" altLang="en-US" sz="3600" b="1" spc="300" dirty="0" smtClean="0">
              <a:solidFill>
                <a:schemeClr val="bg1"/>
              </a:solidFill>
              <a:cs typeface="+mn-ea"/>
              <a:sym typeface="+mn-lt"/>
            </a:endParaRPr>
          </a:p>
          <a:p>
            <a:pPr fontAlgn="auto">
              <a:spcBef>
                <a:spcPts val="0"/>
              </a:spcBef>
              <a:spcAft>
                <a:spcPts val="0"/>
              </a:spcAft>
              <a:defRPr/>
            </a:pPr>
            <a:r>
              <a:rPr lang="zh-CN" altLang="en-US" sz="3600" b="1" spc="300" dirty="0">
                <a:solidFill>
                  <a:schemeClr val="bg1"/>
                </a:solidFill>
                <a:cs typeface="+mn-ea"/>
                <a:sym typeface="+mn-lt"/>
              </a:rPr>
              <a:t>  期待批评与指正</a:t>
            </a:r>
            <a:endParaRPr lang="zh-CN" altLang="en-US" sz="3600" b="1" spc="300" dirty="0">
              <a:solidFill>
                <a:schemeClr val="bg1"/>
              </a:solidFill>
              <a:cs typeface="+mn-ea"/>
              <a:sym typeface="+mn-lt"/>
            </a:endParaRPr>
          </a:p>
        </p:txBody>
      </p:sp>
      <p:pic>
        <p:nvPicPr>
          <p:cNvPr id="2" name="图片 1"/>
          <p:cNvPicPr>
            <a:picLocks noChangeAspect="1"/>
          </p:cNvPicPr>
          <p:nvPr/>
        </p:nvPicPr>
        <p:blipFill>
          <a:blip r:embed="rId1"/>
          <a:stretch>
            <a:fillRect/>
          </a:stretch>
        </p:blipFill>
        <p:spPr>
          <a:xfrm>
            <a:off x="2814955" y="1009015"/>
            <a:ext cx="3225165" cy="720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1"/>
          <p:cNvSpPr/>
          <p:nvPr/>
        </p:nvSpPr>
        <p:spPr>
          <a:xfrm>
            <a:off x="539353" y="1113236"/>
            <a:ext cx="8065294" cy="651185"/>
          </a:xfrm>
          <a:prstGeom prst="rightArrow">
            <a:avLst>
              <a:gd name="adj1" fmla="val 100000"/>
              <a:gd name="adj2" fmla="val 71429"/>
            </a:avLst>
          </a:prstGeom>
          <a:gradFill flip="none" rotWithShape="1">
            <a:gsLst>
              <a:gs pos="0">
                <a:schemeClr val="accent1"/>
              </a:gs>
              <a:gs pos="50000">
                <a:schemeClr val="accent2">
                  <a:alpha val="85000"/>
                </a:schemeClr>
              </a:gs>
              <a:gs pos="100000">
                <a:schemeClr val="accent3">
                  <a:alpha val="78000"/>
                </a:schemeClr>
              </a:gs>
            </a:gsLst>
            <a:lin ang="0" scaled="1"/>
            <a:tileRect/>
          </a:gradFill>
          <a:ln>
            <a:solidFill>
              <a:schemeClr val="bg1"/>
            </a:solidFill>
          </a:ln>
        </p:spPr>
        <p:txBody>
          <a:bodyPr wrap="none" tIns="180000" rtlCol="0" anchor="t">
            <a:noAutofit/>
          </a:bodyPr>
          <a:lstStyle/>
          <a:p>
            <a:pPr algn="ctr"/>
            <a:r>
              <a:rPr lang="zh-CN" altLang="en-US" sz="2400" b="1" dirty="0">
                <a:solidFill>
                  <a:schemeClr val="bg1"/>
                </a:solidFill>
                <a:cs typeface="+mn-ea"/>
                <a:sym typeface="+mn-lt"/>
              </a:rPr>
              <a:t>分工信息</a:t>
            </a:r>
            <a:endParaRPr lang="en-US" sz="2400" b="1" dirty="0">
              <a:solidFill>
                <a:schemeClr val="bg1"/>
              </a:solidFill>
              <a:cs typeface="+mn-ea"/>
              <a:sym typeface="+mn-lt"/>
            </a:endParaRPr>
          </a:p>
        </p:txBody>
      </p:sp>
      <p:cxnSp>
        <p:nvCxnSpPr>
          <p:cNvPr id="5" name="直接箭头连接符 4"/>
          <p:cNvCxnSpPr>
            <a:stCxn id="7" idx="6"/>
            <a:endCxn id="16" idx="2"/>
          </p:cNvCxnSpPr>
          <p:nvPr/>
        </p:nvCxnSpPr>
        <p:spPr>
          <a:xfrm>
            <a:off x="1662566" y="1745699"/>
            <a:ext cx="5824603" cy="0"/>
          </a:xfrm>
          <a:prstGeom prst="straightConnector1">
            <a:avLst/>
          </a:prstGeom>
          <a:ln w="5715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45086" y="1942380"/>
            <a:ext cx="1841594" cy="502151"/>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dirty="0">
                <a:cs typeface="+mn-ea"/>
                <a:sym typeface="+mn-lt"/>
              </a:rPr>
              <a:t>顾星宇</a:t>
            </a:r>
            <a:endParaRPr lang="en-US" altLang="zh-CN" sz="1600" b="1" dirty="0">
              <a:cs typeface="+mn-ea"/>
              <a:sym typeface="+mn-lt"/>
            </a:endParaRPr>
          </a:p>
        </p:txBody>
      </p:sp>
      <p:sp>
        <p:nvSpPr>
          <p:cNvPr id="7" name="椭圆 6"/>
          <p:cNvSpPr/>
          <p:nvPr/>
        </p:nvSpPr>
        <p:spPr>
          <a:xfrm>
            <a:off x="1269202" y="1549017"/>
            <a:ext cx="393365" cy="393364"/>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cs typeface="+mn-ea"/>
                <a:sym typeface="+mn-lt"/>
              </a:rPr>
              <a:t>1</a:t>
            </a:r>
            <a:endParaRPr lang="zh-CN" altLang="en-US" sz="2800">
              <a:cs typeface="+mn-ea"/>
              <a:sym typeface="+mn-lt"/>
            </a:endParaRPr>
          </a:p>
        </p:txBody>
      </p:sp>
      <p:sp>
        <p:nvSpPr>
          <p:cNvPr id="9" name="矩形 8"/>
          <p:cNvSpPr/>
          <p:nvPr/>
        </p:nvSpPr>
        <p:spPr>
          <a:xfrm>
            <a:off x="2617742" y="1942380"/>
            <a:ext cx="1841594" cy="502151"/>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dirty="0">
                <a:cs typeface="+mn-ea"/>
                <a:sym typeface="+mn-lt"/>
              </a:rPr>
              <a:t>王田进</a:t>
            </a:r>
            <a:endParaRPr lang="en-US" altLang="zh-CN" sz="1600" b="1" dirty="0">
              <a:cs typeface="+mn-ea"/>
              <a:sym typeface="+mn-lt"/>
            </a:endParaRPr>
          </a:p>
        </p:txBody>
      </p:sp>
      <p:sp>
        <p:nvSpPr>
          <p:cNvPr id="10" name="椭圆 9"/>
          <p:cNvSpPr/>
          <p:nvPr/>
        </p:nvSpPr>
        <p:spPr>
          <a:xfrm>
            <a:off x="3341857" y="1549017"/>
            <a:ext cx="393365" cy="393364"/>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cs typeface="+mn-ea"/>
                <a:sym typeface="+mn-lt"/>
              </a:rPr>
              <a:t>2</a:t>
            </a:r>
            <a:endParaRPr lang="zh-CN" altLang="en-US" sz="2800">
              <a:cs typeface="+mn-ea"/>
              <a:sym typeface="+mn-lt"/>
            </a:endParaRPr>
          </a:p>
        </p:txBody>
      </p:sp>
      <p:sp>
        <p:nvSpPr>
          <p:cNvPr id="12" name="矩形 11"/>
          <p:cNvSpPr/>
          <p:nvPr/>
        </p:nvSpPr>
        <p:spPr>
          <a:xfrm>
            <a:off x="4690398" y="1942380"/>
            <a:ext cx="1841594" cy="502151"/>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dirty="0">
                <a:cs typeface="+mn-ea"/>
                <a:sym typeface="+mn-lt"/>
              </a:rPr>
              <a:t>王旭</a:t>
            </a:r>
            <a:endParaRPr lang="en-US" altLang="zh-CN" sz="1600" b="1" dirty="0">
              <a:cs typeface="+mn-ea"/>
              <a:sym typeface="+mn-lt"/>
            </a:endParaRPr>
          </a:p>
        </p:txBody>
      </p:sp>
      <p:sp>
        <p:nvSpPr>
          <p:cNvPr id="13" name="椭圆 12"/>
          <p:cNvSpPr/>
          <p:nvPr/>
        </p:nvSpPr>
        <p:spPr>
          <a:xfrm>
            <a:off x="5414513" y="1549017"/>
            <a:ext cx="393365" cy="393364"/>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cs typeface="+mn-ea"/>
                <a:sym typeface="+mn-lt"/>
              </a:rPr>
              <a:t>3</a:t>
            </a:r>
            <a:endParaRPr lang="zh-CN" altLang="en-US" sz="2800">
              <a:cs typeface="+mn-ea"/>
              <a:sym typeface="+mn-lt"/>
            </a:endParaRPr>
          </a:p>
        </p:txBody>
      </p:sp>
      <p:sp>
        <p:nvSpPr>
          <p:cNvPr id="15" name="矩形 14"/>
          <p:cNvSpPr/>
          <p:nvPr/>
        </p:nvSpPr>
        <p:spPr>
          <a:xfrm>
            <a:off x="6763054" y="1942380"/>
            <a:ext cx="1841594" cy="502151"/>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dirty="0">
                <a:cs typeface="+mn-ea"/>
                <a:sym typeface="+mn-lt"/>
              </a:rPr>
              <a:t>钟佳成</a:t>
            </a:r>
            <a:endParaRPr lang="en-US" altLang="zh-CN" sz="1600" b="1" dirty="0">
              <a:cs typeface="+mn-ea"/>
              <a:sym typeface="+mn-lt"/>
            </a:endParaRPr>
          </a:p>
        </p:txBody>
      </p:sp>
      <p:sp>
        <p:nvSpPr>
          <p:cNvPr id="16" name="椭圆 15"/>
          <p:cNvSpPr/>
          <p:nvPr/>
        </p:nvSpPr>
        <p:spPr>
          <a:xfrm>
            <a:off x="7487169" y="1549017"/>
            <a:ext cx="393365" cy="393364"/>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cs typeface="+mn-ea"/>
                <a:sym typeface="+mn-lt"/>
              </a:rPr>
              <a:t>4</a:t>
            </a:r>
            <a:endParaRPr lang="zh-CN" altLang="en-US" sz="2800">
              <a:cs typeface="+mn-ea"/>
              <a:sym typeface="+mn-lt"/>
            </a:endParaRPr>
          </a:p>
        </p:txBody>
      </p:sp>
      <p:sp>
        <p:nvSpPr>
          <p:cNvPr id="3" name="箭头: 下 2"/>
          <p:cNvSpPr/>
          <p:nvPr/>
        </p:nvSpPr>
        <p:spPr>
          <a:xfrm rot="19739764">
            <a:off x="1686333" y="2527293"/>
            <a:ext cx="252294" cy="1199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p:cNvSpPr/>
          <p:nvPr/>
        </p:nvSpPr>
        <p:spPr>
          <a:xfrm rot="1682856">
            <a:off x="3116270" y="2542205"/>
            <a:ext cx="243201" cy="11521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893628" y="3939902"/>
            <a:ext cx="1841594"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前端实现</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箭头: 下 22"/>
          <p:cNvSpPr/>
          <p:nvPr/>
        </p:nvSpPr>
        <p:spPr>
          <a:xfrm rot="19856319">
            <a:off x="5876293" y="2561254"/>
            <a:ext cx="256949" cy="1158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p:cNvSpPr/>
          <p:nvPr/>
        </p:nvSpPr>
        <p:spPr>
          <a:xfrm rot="1859394">
            <a:off x="7194268" y="2555245"/>
            <a:ext cx="256949" cy="1158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004767" y="3939902"/>
            <a:ext cx="2006898"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后端实现</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6675" y="34346"/>
            <a:ext cx="9077325" cy="711200"/>
          </a:xfrm>
          <a:prstGeom prst="rect">
            <a:avLst/>
          </a:prstGeom>
        </p:spPr>
      </p:pic>
      <p:sp>
        <p:nvSpPr>
          <p:cNvPr id="26" name="文本框 25"/>
          <p:cNvSpPr txBox="1"/>
          <p:nvPr/>
        </p:nvSpPr>
        <p:spPr>
          <a:xfrm>
            <a:off x="649605" y="119380"/>
            <a:ext cx="1203960" cy="398780"/>
          </a:xfrm>
          <a:prstGeom prst="rect">
            <a:avLst/>
          </a:prstGeom>
          <a:noFill/>
        </p:spPr>
        <p:txBody>
          <a:bodyPr wrap="none" rtlCol="0">
            <a:spAutoFit/>
          </a:bodyPr>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分工情况</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up)">
                                      <p:cBhvr>
                                        <p:cTn id="59" dur="500"/>
                                        <p:tgtEl>
                                          <p:spTgt spid="3"/>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up)">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randombar(horizontal)">
                                      <p:cBhvr>
                                        <p:cTn id="73" dur="500"/>
                                        <p:tgtEl>
                                          <p:spTgt spid="22"/>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randombar(horizontal)">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bldLvl="0" animBg="1"/>
      <p:bldP spid="9" grpId="0"/>
      <p:bldP spid="10" grpId="0" bldLvl="0" animBg="1"/>
      <p:bldP spid="12" grpId="0"/>
      <p:bldP spid="13" grpId="0" bldLvl="0" animBg="1"/>
      <p:bldP spid="15" grpId="0"/>
      <p:bldP spid="16" grpId="0" bldLvl="0" animBg="1"/>
      <p:bldP spid="3" grpId="0" bldLvl="0" animBg="1"/>
      <p:bldP spid="21" grpId="0" bldLvl="0" animBg="1"/>
      <p:bldP spid="22" grpId="0"/>
      <p:bldP spid="23" grpId="0" bldLvl="0" animBg="1"/>
      <p:bldP spid="24" grpId="0" bldLvl="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3237140" y="1805063"/>
            <a:ext cx="2455069" cy="1605439"/>
          </a:xfrm>
          <a:prstGeom prst="ellipse">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2" name="椭圆 11"/>
          <p:cNvSpPr/>
          <p:nvPr/>
        </p:nvSpPr>
        <p:spPr>
          <a:xfrm>
            <a:off x="3275857" y="3538062"/>
            <a:ext cx="2455069" cy="1605439"/>
          </a:xfrm>
          <a:prstGeom prst="ellipse">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1" name="椭圆 10"/>
          <p:cNvSpPr/>
          <p:nvPr/>
        </p:nvSpPr>
        <p:spPr>
          <a:xfrm>
            <a:off x="6444209" y="699543"/>
            <a:ext cx="2455069" cy="1605439"/>
          </a:xfrm>
          <a:prstGeom prst="ellipse">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0" name="椭圆 9"/>
          <p:cNvSpPr/>
          <p:nvPr/>
        </p:nvSpPr>
        <p:spPr>
          <a:xfrm>
            <a:off x="179513" y="699542"/>
            <a:ext cx="2477716" cy="1631950"/>
          </a:xfrm>
          <a:prstGeom prst="ellipse">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pic>
        <p:nvPicPr>
          <p:cNvPr id="4" name="图片 3" descr="BestSyncLogo64"/>
          <p:cNvPicPr>
            <a:picLocks noChangeAspect="1"/>
          </p:cNvPicPr>
          <p:nvPr/>
        </p:nvPicPr>
        <p:blipFill>
          <a:blip r:embed="rId1"/>
          <a:stretch>
            <a:fillRect/>
          </a:stretch>
        </p:blipFill>
        <p:spPr>
          <a:xfrm>
            <a:off x="179511" y="1281519"/>
            <a:ext cx="387668" cy="387668"/>
          </a:xfrm>
          <a:prstGeom prst="rect">
            <a:avLst/>
          </a:prstGeom>
        </p:spPr>
      </p:pic>
      <p:pic>
        <p:nvPicPr>
          <p:cNvPr id="5" name="图片 4" descr="bestsync_text"/>
          <p:cNvPicPr>
            <a:picLocks noChangeAspect="1"/>
          </p:cNvPicPr>
          <p:nvPr/>
        </p:nvPicPr>
        <p:blipFill>
          <a:blip r:embed="rId2"/>
          <a:stretch>
            <a:fillRect/>
          </a:stretch>
        </p:blipFill>
        <p:spPr>
          <a:xfrm>
            <a:off x="619090" y="1281520"/>
            <a:ext cx="2015490" cy="441960"/>
          </a:xfrm>
          <a:prstGeom prst="rect">
            <a:avLst/>
          </a:prstGeom>
        </p:spPr>
      </p:pic>
      <p:pic>
        <p:nvPicPr>
          <p:cNvPr id="6" name="图片 5" descr="freefilesync-logo-4x"/>
          <p:cNvPicPr>
            <a:picLocks noChangeAspect="1"/>
          </p:cNvPicPr>
          <p:nvPr/>
        </p:nvPicPr>
        <p:blipFill>
          <a:blip r:embed="rId3"/>
          <a:stretch>
            <a:fillRect/>
          </a:stretch>
        </p:blipFill>
        <p:spPr>
          <a:xfrm>
            <a:off x="6461828" y="1300094"/>
            <a:ext cx="2437448" cy="302419"/>
          </a:xfrm>
          <a:prstGeom prst="rect">
            <a:avLst/>
          </a:prstGeom>
        </p:spPr>
      </p:pic>
      <p:pic>
        <p:nvPicPr>
          <p:cNvPr id="7" name="图片 6" descr="gs_logo_black"/>
          <p:cNvPicPr>
            <a:picLocks noChangeAspect="1"/>
          </p:cNvPicPr>
          <p:nvPr/>
        </p:nvPicPr>
        <p:blipFill>
          <a:blip r:embed="rId4"/>
          <a:stretch>
            <a:fillRect/>
          </a:stretch>
        </p:blipFill>
        <p:spPr>
          <a:xfrm>
            <a:off x="3275857" y="4123372"/>
            <a:ext cx="2366486" cy="435293"/>
          </a:xfrm>
          <a:prstGeom prst="rect">
            <a:avLst/>
          </a:prstGeom>
        </p:spPr>
      </p:pic>
      <p:pic>
        <p:nvPicPr>
          <p:cNvPr id="8" name="图片 7" descr="logo"/>
          <p:cNvPicPr>
            <a:picLocks noChangeAspect="1"/>
          </p:cNvPicPr>
          <p:nvPr/>
        </p:nvPicPr>
        <p:blipFill>
          <a:blip r:embed="rId5"/>
          <a:stretch>
            <a:fillRect/>
          </a:stretch>
        </p:blipFill>
        <p:spPr>
          <a:xfrm>
            <a:off x="3286095" y="2344614"/>
            <a:ext cx="432048" cy="432048"/>
          </a:xfrm>
          <a:prstGeom prst="rect">
            <a:avLst/>
          </a:prstGeom>
        </p:spPr>
      </p:pic>
      <p:pic>
        <p:nvPicPr>
          <p:cNvPr id="9" name="图片 8" descr="ziti_a"/>
          <p:cNvPicPr>
            <a:picLocks noChangeAspect="1"/>
          </p:cNvPicPr>
          <p:nvPr/>
        </p:nvPicPr>
        <p:blipFill>
          <a:blip r:embed="rId6"/>
          <a:stretch>
            <a:fillRect/>
          </a:stretch>
        </p:blipFill>
        <p:spPr>
          <a:xfrm>
            <a:off x="3713564" y="2120960"/>
            <a:ext cx="2143125" cy="714375"/>
          </a:xfrm>
          <a:prstGeom prst="rect">
            <a:avLst/>
          </a:prstGeom>
        </p:spPr>
      </p:pic>
      <p:pic>
        <p:nvPicPr>
          <p:cNvPr id="56" name="图片 55"/>
          <p:cNvPicPr>
            <a:picLocks noChangeAspect="1"/>
          </p:cNvPicPr>
          <p:nvPr/>
        </p:nvPicPr>
        <p:blipFill>
          <a:blip r:embed="rId7"/>
          <a:stretch>
            <a:fillRect/>
          </a:stretch>
        </p:blipFill>
        <p:spPr>
          <a:xfrm>
            <a:off x="30480" y="12700"/>
            <a:ext cx="9077325" cy="711200"/>
          </a:xfrm>
          <a:prstGeom prst="rect">
            <a:avLst/>
          </a:prstGeom>
        </p:spPr>
      </p:pic>
      <p:sp>
        <p:nvSpPr>
          <p:cNvPr id="14" name="文本框 13"/>
          <p:cNvSpPr txBox="1"/>
          <p:nvPr/>
        </p:nvSpPr>
        <p:spPr>
          <a:xfrm>
            <a:off x="649605" y="119380"/>
            <a:ext cx="1706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软件功能总概</a:t>
            </a:r>
            <a:endParaRPr lang="zh-CN" altLang="en-US" sz="2000" dirty="0" smtClean="0">
              <a:latin typeface="微软雅黑" panose="020B0503020204020204" pitchFamily="34" charset="-122"/>
              <a:ea typeface="微软雅黑" panose="020B0503020204020204" pitchFamily="34" charset="-122"/>
              <a:sym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000 0.000000 L 0.267396 0.293889 " pathEditMode="relative" ptsTypes="">
                                      <p:cBhvr>
                                        <p:cTn id="6" dur="2000" fill="hold"/>
                                        <p:tgtEl>
                                          <p:spTgt spid="1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0000 0.000000 L 0.267396 0.293889 " pathEditMode="relative" ptsTypes="">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0000 0.000000 L 0.267396 0.293889 " pathEditMode="relative" ptsTypes="">
                                      <p:cBhvr>
                                        <p:cTn id="10" dur="2000" fill="hold"/>
                                        <p:tgtEl>
                                          <p:spTgt spid="4"/>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0000 0.000000 L -0.250417 0.299630 " pathEditMode="relative" ptsTypes="">
                                      <p:cBhvr>
                                        <p:cTn id="12" dur="2000" fill="hold"/>
                                        <p:tgtEl>
                                          <p:spTgt spid="11"/>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000000 0.000000 L -0.250417 0.299630 " pathEditMode="relative" ptsTypes="">
                                      <p:cBhvr>
                                        <p:cTn id="14" dur="2000" fill="hold"/>
                                        <p:tgtEl>
                                          <p:spTgt spid="6"/>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0000 0.000000 L 0.000000 -0.363056 " pathEditMode="relative" ptsTypes="">
                                      <p:cBhvr>
                                        <p:cTn id="16" dur="2000" fill="hold"/>
                                        <p:tgtEl>
                                          <p:spTgt spid="12"/>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0000 0.000000 L 0.000000 -0.363056 " pathEditMode="relative" ptsTypes="">
                                      <p:cBhvr>
                                        <p:cTn id="18" dur="2000" fill="hold"/>
                                        <p:tgtEl>
                                          <p:spTgt spid="7"/>
                                        </p:tgtEl>
                                        <p:attrNameLst>
                                          <p:attrName>ppt_x</p:attrName>
                                          <p:attrName>ppt_y</p:attrName>
                                        </p:attrNameLst>
                                      </p:cBhvr>
                                    </p:animMotion>
                                  </p:childTnLst>
                                </p:cTn>
                              </p:par>
                            </p:childTnLst>
                          </p:cTn>
                        </p:par>
                        <p:par>
                          <p:cTn id="19" fill="hold">
                            <p:stCondLst>
                              <p:cond delay="2000"/>
                            </p:stCondLst>
                            <p:childTnLst>
                              <p:par>
                                <p:cTn id="20" presetID="6" presetClass="exit" presetSubtype="32" fill="hold" grpId="1" nodeType="afterEffect">
                                  <p:stCondLst>
                                    <p:cond delay="0"/>
                                  </p:stCondLst>
                                  <p:childTnLst>
                                    <p:animEffect transition="out" filter="circle(out)">
                                      <p:cBhvr>
                                        <p:cTn id="21" dur="1000"/>
                                        <p:tgtEl>
                                          <p:spTgt spid="10"/>
                                        </p:tgtEl>
                                      </p:cBhvr>
                                    </p:animEffect>
                                    <p:set>
                                      <p:cBhvr>
                                        <p:cTn id="22" dur="1" fill="hold">
                                          <p:stCondLst>
                                            <p:cond delay="999"/>
                                          </p:stCondLst>
                                        </p:cTn>
                                        <p:tgtEl>
                                          <p:spTgt spid="10"/>
                                        </p:tgtEl>
                                        <p:attrNameLst>
                                          <p:attrName>style.visibility</p:attrName>
                                        </p:attrNameLst>
                                      </p:cBhvr>
                                      <p:to>
                                        <p:strVal val="hidden"/>
                                      </p:to>
                                    </p:set>
                                  </p:childTnLst>
                                </p:cTn>
                              </p:par>
                              <p:par>
                                <p:cTn id="23" presetID="6" presetClass="exit" presetSubtype="32" fill="hold" nodeType="withEffect">
                                  <p:stCondLst>
                                    <p:cond delay="0"/>
                                  </p:stCondLst>
                                  <p:childTnLst>
                                    <p:animEffect transition="out" filter="circle(ou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6" presetClass="exit" presetSubtype="32" fill="hold" nodeType="withEffect">
                                  <p:stCondLst>
                                    <p:cond delay="0"/>
                                  </p:stCondLst>
                                  <p:childTnLst>
                                    <p:animEffect transition="out" filter="circle(out)">
                                      <p:cBhvr>
                                        <p:cTn id="27" dur="1000"/>
                                        <p:tgtEl>
                                          <p:spTgt spid="4"/>
                                        </p:tgtEl>
                                      </p:cBhvr>
                                    </p:animEffect>
                                    <p:set>
                                      <p:cBhvr>
                                        <p:cTn id="28" dur="1" fill="hold">
                                          <p:stCondLst>
                                            <p:cond delay="999"/>
                                          </p:stCondLst>
                                        </p:cTn>
                                        <p:tgtEl>
                                          <p:spTgt spid="4"/>
                                        </p:tgtEl>
                                        <p:attrNameLst>
                                          <p:attrName>style.visibility</p:attrName>
                                        </p:attrNameLst>
                                      </p:cBhvr>
                                      <p:to>
                                        <p:strVal val="hidden"/>
                                      </p:to>
                                    </p:set>
                                  </p:childTnLst>
                                </p:cTn>
                              </p:par>
                              <p:par>
                                <p:cTn id="29" presetID="6" presetClass="exit" presetSubtype="32" fill="hold" grpId="1" nodeType="withEffect">
                                  <p:stCondLst>
                                    <p:cond delay="0"/>
                                  </p:stCondLst>
                                  <p:childTnLst>
                                    <p:animEffect transition="out" filter="circle(out)">
                                      <p:cBhvr>
                                        <p:cTn id="30" dur="1000"/>
                                        <p:tgtEl>
                                          <p:spTgt spid="11"/>
                                        </p:tgtEl>
                                      </p:cBhvr>
                                    </p:animEffect>
                                    <p:set>
                                      <p:cBhvr>
                                        <p:cTn id="31" dur="1" fill="hold">
                                          <p:stCondLst>
                                            <p:cond delay="999"/>
                                          </p:stCondLst>
                                        </p:cTn>
                                        <p:tgtEl>
                                          <p:spTgt spid="11"/>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1000"/>
                                        <p:tgtEl>
                                          <p:spTgt spid="6"/>
                                        </p:tgtEl>
                                      </p:cBhvr>
                                    </p:animEffect>
                                    <p:set>
                                      <p:cBhvr>
                                        <p:cTn id="34" dur="1" fill="hold">
                                          <p:stCondLst>
                                            <p:cond delay="999"/>
                                          </p:stCondLst>
                                        </p:cTn>
                                        <p:tgtEl>
                                          <p:spTgt spid="6"/>
                                        </p:tgtEl>
                                        <p:attrNameLst>
                                          <p:attrName>style.visibility</p:attrName>
                                        </p:attrNameLst>
                                      </p:cBhvr>
                                      <p:to>
                                        <p:strVal val="hidden"/>
                                      </p:to>
                                    </p:set>
                                  </p:childTnLst>
                                </p:cTn>
                              </p:par>
                              <p:par>
                                <p:cTn id="35" presetID="6" presetClass="exit" presetSubtype="32" fill="hold" grpId="1" nodeType="withEffect">
                                  <p:stCondLst>
                                    <p:cond delay="0"/>
                                  </p:stCondLst>
                                  <p:childTnLst>
                                    <p:animEffect transition="out" filter="circle(out)">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par>
                                <p:cTn id="38" presetID="6" presetClass="exit" presetSubtype="32" fill="hold" nodeType="withEffect">
                                  <p:stCondLst>
                                    <p:cond delay="0"/>
                                  </p:stCondLst>
                                  <p:childTnLst>
                                    <p:animEffect transition="out" filter="circle(out)">
                                      <p:cBhvr>
                                        <p:cTn id="39" dur="1000"/>
                                        <p:tgtEl>
                                          <p:spTgt spid="7"/>
                                        </p:tgtEl>
                                      </p:cBhvr>
                                    </p:animEffect>
                                    <p:set>
                                      <p:cBhvr>
                                        <p:cTn id="40" dur="1" fill="hold">
                                          <p:stCondLst>
                                            <p:cond delay="999"/>
                                          </p:stCondLst>
                                        </p:cTn>
                                        <p:tgtEl>
                                          <p:spTgt spid="7"/>
                                        </p:tgtEl>
                                        <p:attrNameLst>
                                          <p:attrName>style.visibility</p:attrName>
                                        </p:attrNameLst>
                                      </p:cBhvr>
                                      <p:to>
                                        <p:strVal val="hidden"/>
                                      </p:to>
                                    </p:set>
                                  </p:childTnLst>
                                </p:cTn>
                              </p:par>
                            </p:childTnLst>
                          </p:cTn>
                        </p:par>
                        <p:par>
                          <p:cTn id="41" fill="hold">
                            <p:stCondLst>
                              <p:cond delay="3000"/>
                            </p:stCondLst>
                            <p:childTnLst>
                              <p:par>
                                <p:cTn id="42" presetID="6" presetClass="entr" presetSubtype="16" fill="hold" grpId="0" nodeType="afterEffect">
                                  <p:stCondLst>
                                    <p:cond delay="0"/>
                                  </p:stCondLst>
                                  <p:childTnLst>
                                    <p:set>
                                      <p:cBhvr>
                                        <p:cTn id="43" dur="1000" fill="hold">
                                          <p:stCondLst>
                                            <p:cond delay="0"/>
                                          </p:stCondLst>
                                        </p:cTn>
                                        <p:tgtEl>
                                          <p:spTgt spid="13"/>
                                        </p:tgtEl>
                                        <p:attrNameLst>
                                          <p:attrName>style.visibility</p:attrName>
                                        </p:attrNameLst>
                                      </p:cBhvr>
                                      <p:to>
                                        <p:strVal val="visible"/>
                                      </p:to>
                                    </p:set>
                                    <p:animEffect transition="in" filter="circle(in)">
                                      <p:cBhvr>
                                        <p:cTn id="44" dur="1000"/>
                                        <p:tgtEl>
                                          <p:spTgt spid="13"/>
                                        </p:tgtEl>
                                      </p:cBhvr>
                                    </p:animEffect>
                                  </p:childTnLst>
                                </p:cTn>
                              </p:par>
                              <p:par>
                                <p:cTn id="45" presetID="6" presetClass="entr" presetSubtype="16" fill="hold" nodeType="withEffect">
                                  <p:stCondLst>
                                    <p:cond delay="0"/>
                                  </p:stCondLst>
                                  <p:childTnLst>
                                    <p:set>
                                      <p:cBhvr>
                                        <p:cTn id="46" dur="1000" fill="hold">
                                          <p:stCondLst>
                                            <p:cond delay="0"/>
                                          </p:stCondLst>
                                        </p:cTn>
                                        <p:tgtEl>
                                          <p:spTgt spid="8"/>
                                        </p:tgtEl>
                                        <p:attrNameLst>
                                          <p:attrName>style.visibility</p:attrName>
                                        </p:attrNameLst>
                                      </p:cBhvr>
                                      <p:to>
                                        <p:strVal val="visible"/>
                                      </p:to>
                                    </p:set>
                                    <p:animEffect transition="in" filter="circle(in)">
                                      <p:cBhvr>
                                        <p:cTn id="47" dur="1000"/>
                                        <p:tgtEl>
                                          <p:spTgt spid="8"/>
                                        </p:tgtEl>
                                      </p:cBhvr>
                                    </p:animEffect>
                                  </p:childTnLst>
                                </p:cTn>
                              </p:par>
                              <p:par>
                                <p:cTn id="48" presetID="6" presetClass="entr" presetSubtype="16" fill="hold" nodeType="withEffect">
                                  <p:stCondLst>
                                    <p:cond delay="0"/>
                                  </p:stCondLst>
                                  <p:childTnLst>
                                    <p:set>
                                      <p:cBhvr>
                                        <p:cTn id="49" dur="1000" fill="hold">
                                          <p:stCondLst>
                                            <p:cond delay="0"/>
                                          </p:stCondLst>
                                        </p:cTn>
                                        <p:tgtEl>
                                          <p:spTgt spid="9"/>
                                        </p:tgtEl>
                                        <p:attrNameLst>
                                          <p:attrName>style.visibility</p:attrName>
                                        </p:attrNameLst>
                                      </p:cBhvr>
                                      <p:to>
                                        <p:strVal val="visible"/>
                                      </p:to>
                                    </p:set>
                                    <p:animEffect transition="in" filter="circle(in)">
                                      <p:cBhvr>
                                        <p:cTn id="5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bldLvl="0" animBg="1"/>
      <p:bldP spid="12" grpId="1" bldLvl="0" animBg="1"/>
      <p:bldP spid="11" grpId="0" bldLvl="0" animBg="1"/>
      <p:bldP spid="11" grpId="1" bldLvl="0" animBg="1"/>
      <p:bldP spid="10" grpId="0" bldLvl="0" animBg="1"/>
      <p:bldP spid="10"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srcRect/>
          <a:stretch>
            <a:fillRect/>
          </a:stretch>
        </a:blip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a:stretch>
            <a:fillRect/>
          </a:stretch>
        </p:blipFill>
        <p:spPr>
          <a:xfrm>
            <a:off x="30480" y="12700"/>
            <a:ext cx="9077325" cy="711200"/>
          </a:xfrm>
          <a:prstGeom prst="rect">
            <a:avLst/>
          </a:prstGeom>
        </p:spPr>
      </p:pic>
      <p:grpSp>
        <p:nvGrpSpPr>
          <p:cNvPr id="54" name="组合 53"/>
          <p:cNvGrpSpPr/>
          <p:nvPr/>
        </p:nvGrpSpPr>
        <p:grpSpPr>
          <a:xfrm>
            <a:off x="1406260" y="925005"/>
            <a:ext cx="6898640" cy="3590962"/>
            <a:chOff x="1406260" y="925005"/>
            <a:chExt cx="6898640" cy="3590962"/>
          </a:xfrm>
        </p:grpSpPr>
        <p:sp>
          <p:nvSpPr>
            <p:cNvPr id="4" name="Freeform: Shape 82"/>
            <p:cNvSpPr/>
            <p:nvPr/>
          </p:nvSpPr>
          <p:spPr bwMode="auto">
            <a:xfrm>
              <a:off x="3628476" y="925005"/>
              <a:ext cx="1764833" cy="427955"/>
            </a:xfrm>
            <a:custGeom>
              <a:avLst/>
              <a:gdLst/>
              <a:ahLst/>
              <a:cxnLst>
                <a:cxn ang="0">
                  <a:pos x="421" y="58"/>
                </a:cxn>
                <a:cxn ang="0">
                  <a:pos x="410" y="69"/>
                </a:cxn>
                <a:cxn ang="0">
                  <a:pos x="11" y="69"/>
                </a:cxn>
                <a:cxn ang="0">
                  <a:pos x="0" y="58"/>
                </a:cxn>
                <a:cxn ang="0">
                  <a:pos x="0" y="12"/>
                </a:cxn>
                <a:cxn ang="0">
                  <a:pos x="11" y="0"/>
                </a:cxn>
                <a:cxn ang="0">
                  <a:pos x="410" y="0"/>
                </a:cxn>
                <a:cxn ang="0">
                  <a:pos x="421" y="12"/>
                </a:cxn>
                <a:cxn ang="0">
                  <a:pos x="421" y="58"/>
                </a:cxn>
              </a:cxnLst>
              <a:rect l="0" t="0" r="r" b="b"/>
              <a:pathLst>
                <a:path w="421" h="69">
                  <a:moveTo>
                    <a:pt x="421" y="58"/>
                  </a:moveTo>
                  <a:cubicBezTo>
                    <a:pt x="421" y="64"/>
                    <a:pt x="416" y="69"/>
                    <a:pt x="410" y="69"/>
                  </a:cubicBezTo>
                  <a:cubicBezTo>
                    <a:pt x="11" y="69"/>
                    <a:pt x="11" y="69"/>
                    <a:pt x="11" y="69"/>
                  </a:cubicBezTo>
                  <a:cubicBezTo>
                    <a:pt x="5" y="69"/>
                    <a:pt x="0" y="64"/>
                    <a:pt x="0" y="58"/>
                  </a:cubicBezTo>
                  <a:cubicBezTo>
                    <a:pt x="0" y="12"/>
                    <a:pt x="0" y="12"/>
                    <a:pt x="0" y="12"/>
                  </a:cubicBezTo>
                  <a:cubicBezTo>
                    <a:pt x="0" y="5"/>
                    <a:pt x="5" y="0"/>
                    <a:pt x="11" y="0"/>
                  </a:cubicBezTo>
                  <a:cubicBezTo>
                    <a:pt x="410" y="0"/>
                    <a:pt x="410" y="0"/>
                    <a:pt x="410" y="0"/>
                  </a:cubicBezTo>
                  <a:cubicBezTo>
                    <a:pt x="416" y="0"/>
                    <a:pt x="421" y="5"/>
                    <a:pt x="421" y="12"/>
                  </a:cubicBezTo>
                  <a:lnTo>
                    <a:pt x="421" y="58"/>
                  </a:lnTo>
                  <a:close/>
                </a:path>
              </a:pathLst>
            </a:custGeom>
            <a:solidFill>
              <a:schemeClr val="accent1"/>
            </a:solidFill>
            <a:ln w="9525">
              <a:noFill/>
              <a:round/>
            </a:ln>
          </p:spPr>
          <p:txBody>
            <a:bodyPr vert="horz" wrap="none" lIns="91440" tIns="45720" rIns="91440" bIns="45720" anchor="ctr" anchorCtr="1" compatLnSpc="1">
              <a:normAutofit/>
            </a:bodyPr>
            <a:lstStyle/>
            <a:p>
              <a:pPr algn="l"/>
              <a:r>
                <a:rPr lang="zh-CN" altLang="en-US" sz="1400" b="1">
                  <a:solidFill>
                    <a:schemeClr val="bg1"/>
                  </a:solidFill>
                  <a:cs typeface="+mn-ea"/>
                  <a:sym typeface="+mn-lt"/>
                </a:rPr>
                <a:t>良好树型目录布局</a:t>
              </a:r>
              <a:endParaRPr lang="zh-CN" altLang="en-US" sz="1400" b="1">
                <a:solidFill>
                  <a:schemeClr val="bg1"/>
                </a:solidFill>
                <a:cs typeface="+mn-ea"/>
                <a:sym typeface="+mn-lt"/>
              </a:endParaRPr>
            </a:p>
          </p:txBody>
        </p:sp>
        <p:sp>
          <p:nvSpPr>
            <p:cNvPr id="5" name="Freeform: Shape 83"/>
            <p:cNvSpPr/>
            <p:nvPr/>
          </p:nvSpPr>
          <p:spPr bwMode="auto">
            <a:xfrm>
              <a:off x="5965560" y="1874330"/>
              <a:ext cx="2339340" cy="417830"/>
            </a:xfrm>
            <a:custGeom>
              <a:avLst/>
              <a:gdLst/>
              <a:ahLst/>
              <a:cxnLst>
                <a:cxn ang="0">
                  <a:pos x="421" y="57"/>
                </a:cxn>
                <a:cxn ang="0">
                  <a:pos x="410" y="68"/>
                </a:cxn>
                <a:cxn ang="0">
                  <a:pos x="12" y="68"/>
                </a:cxn>
                <a:cxn ang="0">
                  <a:pos x="0" y="57"/>
                </a:cxn>
                <a:cxn ang="0">
                  <a:pos x="0" y="11"/>
                </a:cxn>
                <a:cxn ang="0">
                  <a:pos x="12" y="0"/>
                </a:cxn>
                <a:cxn ang="0">
                  <a:pos x="410" y="0"/>
                </a:cxn>
                <a:cxn ang="0">
                  <a:pos x="421" y="11"/>
                </a:cxn>
                <a:cxn ang="0">
                  <a:pos x="421" y="57"/>
                </a:cxn>
              </a:cxnLst>
              <a:rect l="0" t="0" r="r" b="b"/>
              <a:pathLst>
                <a:path w="421" h="68">
                  <a:moveTo>
                    <a:pt x="421" y="57"/>
                  </a:moveTo>
                  <a:cubicBezTo>
                    <a:pt x="421" y="63"/>
                    <a:pt x="416" y="68"/>
                    <a:pt x="410" y="68"/>
                  </a:cubicBezTo>
                  <a:cubicBezTo>
                    <a:pt x="12" y="68"/>
                    <a:pt x="12" y="68"/>
                    <a:pt x="12" y="68"/>
                  </a:cubicBezTo>
                  <a:cubicBezTo>
                    <a:pt x="5" y="68"/>
                    <a:pt x="0" y="63"/>
                    <a:pt x="0" y="57"/>
                  </a:cubicBezTo>
                  <a:cubicBezTo>
                    <a:pt x="0" y="11"/>
                    <a:pt x="0" y="11"/>
                    <a:pt x="0" y="11"/>
                  </a:cubicBezTo>
                  <a:cubicBezTo>
                    <a:pt x="0" y="5"/>
                    <a:pt x="5" y="0"/>
                    <a:pt x="12" y="0"/>
                  </a:cubicBezTo>
                  <a:cubicBezTo>
                    <a:pt x="410" y="0"/>
                    <a:pt x="410" y="0"/>
                    <a:pt x="410" y="0"/>
                  </a:cubicBezTo>
                  <a:cubicBezTo>
                    <a:pt x="416" y="0"/>
                    <a:pt x="421" y="5"/>
                    <a:pt x="421" y="11"/>
                  </a:cubicBezTo>
                  <a:lnTo>
                    <a:pt x="421" y="57"/>
                  </a:lnTo>
                  <a:close/>
                </a:path>
              </a:pathLst>
            </a:custGeom>
            <a:solidFill>
              <a:schemeClr val="accent2"/>
            </a:solidFill>
            <a:ln w="9525">
              <a:noFill/>
              <a:round/>
            </a:ln>
          </p:spPr>
          <p:txBody>
            <a:bodyPr vert="horz" wrap="none" lIns="91440" tIns="45720" rIns="91440" bIns="45720" anchor="ctr" anchorCtr="1" compatLnSpc="1">
              <a:normAutofit/>
            </a:bodyPr>
            <a:lstStyle/>
            <a:p>
              <a:pPr algn="l"/>
              <a:r>
                <a:rPr lang="zh-CN" altLang="en-US" sz="1200" b="1">
                  <a:solidFill>
                    <a:schemeClr val="bg1"/>
                  </a:solidFill>
                  <a:cs typeface="+mn-ea"/>
                  <a:sym typeface="+mn-lt"/>
                </a:rPr>
                <a:t>本地文件夹与网络文件夹同步</a:t>
              </a:r>
              <a:endParaRPr lang="zh-CN" altLang="en-US" sz="1200" b="1">
                <a:solidFill>
                  <a:schemeClr val="bg1"/>
                </a:solidFill>
                <a:cs typeface="+mn-ea"/>
                <a:sym typeface="+mn-lt"/>
              </a:endParaRPr>
            </a:p>
          </p:txBody>
        </p:sp>
        <p:sp>
          <p:nvSpPr>
            <p:cNvPr id="6" name="Freeform: Shape 84"/>
            <p:cNvSpPr/>
            <p:nvPr/>
          </p:nvSpPr>
          <p:spPr bwMode="auto">
            <a:xfrm>
              <a:off x="5711074" y="3858242"/>
              <a:ext cx="1764833" cy="427955"/>
            </a:xfrm>
            <a:custGeom>
              <a:avLst/>
              <a:gdLst/>
              <a:ahLst/>
              <a:cxnLst>
                <a:cxn ang="0">
                  <a:pos x="421" y="52"/>
                </a:cxn>
                <a:cxn ang="0">
                  <a:pos x="404" y="69"/>
                </a:cxn>
                <a:cxn ang="0">
                  <a:pos x="17" y="69"/>
                </a:cxn>
                <a:cxn ang="0">
                  <a:pos x="0" y="52"/>
                </a:cxn>
                <a:cxn ang="0">
                  <a:pos x="0" y="17"/>
                </a:cxn>
                <a:cxn ang="0">
                  <a:pos x="17" y="0"/>
                </a:cxn>
                <a:cxn ang="0">
                  <a:pos x="404" y="0"/>
                </a:cxn>
                <a:cxn ang="0">
                  <a:pos x="421" y="17"/>
                </a:cxn>
                <a:cxn ang="0">
                  <a:pos x="421" y="52"/>
                </a:cxn>
              </a:cxnLst>
              <a:rect l="0" t="0" r="r" b="b"/>
              <a:pathLst>
                <a:path w="421" h="69">
                  <a:moveTo>
                    <a:pt x="421" y="52"/>
                  </a:moveTo>
                  <a:cubicBezTo>
                    <a:pt x="421" y="61"/>
                    <a:pt x="413" y="69"/>
                    <a:pt x="404" y="69"/>
                  </a:cubicBezTo>
                  <a:cubicBezTo>
                    <a:pt x="17" y="69"/>
                    <a:pt x="17" y="69"/>
                    <a:pt x="17" y="69"/>
                  </a:cubicBezTo>
                  <a:cubicBezTo>
                    <a:pt x="8" y="69"/>
                    <a:pt x="0" y="61"/>
                    <a:pt x="0" y="52"/>
                  </a:cubicBezTo>
                  <a:cubicBezTo>
                    <a:pt x="0" y="17"/>
                    <a:pt x="0" y="17"/>
                    <a:pt x="0" y="17"/>
                  </a:cubicBezTo>
                  <a:cubicBezTo>
                    <a:pt x="0" y="8"/>
                    <a:pt x="8" y="0"/>
                    <a:pt x="17" y="0"/>
                  </a:cubicBezTo>
                  <a:cubicBezTo>
                    <a:pt x="404" y="0"/>
                    <a:pt x="404" y="0"/>
                    <a:pt x="404" y="0"/>
                  </a:cubicBezTo>
                  <a:cubicBezTo>
                    <a:pt x="413" y="0"/>
                    <a:pt x="421" y="8"/>
                    <a:pt x="421" y="17"/>
                  </a:cubicBezTo>
                  <a:lnTo>
                    <a:pt x="421" y="52"/>
                  </a:lnTo>
                  <a:close/>
                </a:path>
              </a:pathLst>
            </a:custGeom>
            <a:solidFill>
              <a:schemeClr val="accent3"/>
            </a:solidFill>
            <a:ln w="9525">
              <a:noFill/>
              <a:round/>
            </a:ln>
          </p:spPr>
          <p:txBody>
            <a:bodyPr vert="horz" wrap="none" lIns="91440" tIns="45720" rIns="91440" bIns="45720" anchor="ctr" anchorCtr="1" compatLnSpc="1">
              <a:normAutofit/>
            </a:bodyPr>
            <a:lstStyle/>
            <a:p>
              <a:pPr algn="l"/>
              <a:r>
                <a:rPr lang="zh-CN" altLang="en-US" sz="1200" b="1">
                  <a:solidFill>
                    <a:schemeClr val="bg1"/>
                  </a:solidFill>
                  <a:cs typeface="+mn-ea"/>
                  <a:sym typeface="+mn-lt"/>
                </a:rPr>
                <a:t>同步功能丰富</a:t>
              </a:r>
              <a:endParaRPr lang="zh-CN" altLang="en-US" sz="1200" b="1">
                <a:solidFill>
                  <a:schemeClr val="bg1"/>
                </a:solidFill>
                <a:cs typeface="+mn-ea"/>
                <a:sym typeface="+mn-lt"/>
              </a:endParaRPr>
            </a:p>
          </p:txBody>
        </p:sp>
        <p:sp>
          <p:nvSpPr>
            <p:cNvPr id="7" name="Freeform: Shape 85"/>
            <p:cNvSpPr/>
            <p:nvPr/>
          </p:nvSpPr>
          <p:spPr bwMode="auto">
            <a:xfrm>
              <a:off x="2181412" y="4088012"/>
              <a:ext cx="1759943" cy="427955"/>
            </a:xfrm>
            <a:custGeom>
              <a:avLst/>
              <a:gdLst/>
              <a:ahLst/>
              <a:cxnLst>
                <a:cxn ang="0">
                  <a:pos x="420" y="52"/>
                </a:cxn>
                <a:cxn ang="0">
                  <a:pos x="403" y="69"/>
                </a:cxn>
                <a:cxn ang="0">
                  <a:pos x="17" y="69"/>
                </a:cxn>
                <a:cxn ang="0">
                  <a:pos x="0" y="52"/>
                </a:cxn>
                <a:cxn ang="0">
                  <a:pos x="0" y="18"/>
                </a:cxn>
                <a:cxn ang="0">
                  <a:pos x="17" y="0"/>
                </a:cxn>
                <a:cxn ang="0">
                  <a:pos x="403" y="0"/>
                </a:cxn>
                <a:cxn ang="0">
                  <a:pos x="420" y="18"/>
                </a:cxn>
                <a:cxn ang="0">
                  <a:pos x="420" y="52"/>
                </a:cxn>
              </a:cxnLst>
              <a:rect l="0" t="0" r="r" b="b"/>
              <a:pathLst>
                <a:path w="420" h="69">
                  <a:moveTo>
                    <a:pt x="420" y="52"/>
                  </a:moveTo>
                  <a:cubicBezTo>
                    <a:pt x="420" y="61"/>
                    <a:pt x="413" y="69"/>
                    <a:pt x="403" y="69"/>
                  </a:cubicBezTo>
                  <a:cubicBezTo>
                    <a:pt x="17" y="69"/>
                    <a:pt x="17" y="69"/>
                    <a:pt x="17" y="69"/>
                  </a:cubicBezTo>
                  <a:cubicBezTo>
                    <a:pt x="7" y="69"/>
                    <a:pt x="0" y="61"/>
                    <a:pt x="0" y="52"/>
                  </a:cubicBezTo>
                  <a:cubicBezTo>
                    <a:pt x="0" y="18"/>
                    <a:pt x="0" y="18"/>
                    <a:pt x="0" y="18"/>
                  </a:cubicBezTo>
                  <a:cubicBezTo>
                    <a:pt x="0" y="8"/>
                    <a:pt x="7" y="0"/>
                    <a:pt x="17" y="0"/>
                  </a:cubicBezTo>
                  <a:cubicBezTo>
                    <a:pt x="403" y="0"/>
                    <a:pt x="403" y="0"/>
                    <a:pt x="403" y="0"/>
                  </a:cubicBezTo>
                  <a:cubicBezTo>
                    <a:pt x="413" y="0"/>
                    <a:pt x="420" y="8"/>
                    <a:pt x="420" y="18"/>
                  </a:cubicBezTo>
                  <a:lnTo>
                    <a:pt x="420" y="52"/>
                  </a:lnTo>
                  <a:close/>
                </a:path>
              </a:pathLst>
            </a:custGeom>
            <a:solidFill>
              <a:schemeClr val="accent4"/>
            </a:solidFill>
            <a:ln w="9525">
              <a:noFill/>
              <a:round/>
            </a:ln>
          </p:spPr>
          <p:txBody>
            <a:bodyPr vert="horz" wrap="none" lIns="91440" tIns="45720" rIns="91440" bIns="45720" anchor="ctr" anchorCtr="1" compatLnSpc="1">
              <a:normAutofit/>
            </a:bodyPr>
            <a:lstStyle/>
            <a:p>
              <a:pPr algn="l"/>
              <a:r>
                <a:rPr lang="zh-CN" altLang="en-US" sz="1200" b="1">
                  <a:solidFill>
                    <a:schemeClr val="bg1"/>
                  </a:solidFill>
                  <a:cs typeface="+mn-ea"/>
                  <a:sym typeface="+mn-lt"/>
                </a:rPr>
                <a:t>具有冲突检测与处理机制</a:t>
              </a:r>
              <a:endParaRPr lang="zh-CN" altLang="en-US" sz="1200" b="1">
                <a:solidFill>
                  <a:schemeClr val="bg1"/>
                </a:solidFill>
                <a:cs typeface="+mn-ea"/>
                <a:sym typeface="+mn-lt"/>
              </a:endParaRPr>
            </a:p>
          </p:txBody>
        </p:sp>
        <p:sp>
          <p:nvSpPr>
            <p:cNvPr id="8" name="Freeform: Shape 86"/>
            <p:cNvSpPr/>
            <p:nvPr/>
          </p:nvSpPr>
          <p:spPr bwMode="auto">
            <a:xfrm>
              <a:off x="1406260" y="3012979"/>
              <a:ext cx="1764833" cy="420698"/>
            </a:xfrm>
            <a:custGeom>
              <a:avLst/>
              <a:gdLst/>
              <a:ahLst/>
              <a:cxnLst>
                <a:cxn ang="0">
                  <a:pos x="421" y="51"/>
                </a:cxn>
                <a:cxn ang="0">
                  <a:pos x="404" y="68"/>
                </a:cxn>
                <a:cxn ang="0">
                  <a:pos x="17" y="68"/>
                </a:cxn>
                <a:cxn ang="0">
                  <a:pos x="0" y="51"/>
                </a:cxn>
                <a:cxn ang="0">
                  <a:pos x="0" y="17"/>
                </a:cxn>
                <a:cxn ang="0">
                  <a:pos x="17" y="0"/>
                </a:cxn>
                <a:cxn ang="0">
                  <a:pos x="404" y="0"/>
                </a:cxn>
                <a:cxn ang="0">
                  <a:pos x="421" y="17"/>
                </a:cxn>
                <a:cxn ang="0">
                  <a:pos x="421" y="51"/>
                </a:cxn>
              </a:cxnLst>
              <a:rect l="0" t="0" r="r" b="b"/>
              <a:pathLst>
                <a:path w="421" h="68">
                  <a:moveTo>
                    <a:pt x="421" y="51"/>
                  </a:moveTo>
                  <a:cubicBezTo>
                    <a:pt x="421" y="61"/>
                    <a:pt x="413" y="68"/>
                    <a:pt x="404" y="68"/>
                  </a:cubicBezTo>
                  <a:cubicBezTo>
                    <a:pt x="17" y="68"/>
                    <a:pt x="17" y="68"/>
                    <a:pt x="17" y="68"/>
                  </a:cubicBezTo>
                  <a:cubicBezTo>
                    <a:pt x="8" y="68"/>
                    <a:pt x="0" y="61"/>
                    <a:pt x="0" y="51"/>
                  </a:cubicBezTo>
                  <a:cubicBezTo>
                    <a:pt x="0" y="17"/>
                    <a:pt x="0" y="17"/>
                    <a:pt x="0" y="17"/>
                  </a:cubicBezTo>
                  <a:cubicBezTo>
                    <a:pt x="0" y="7"/>
                    <a:pt x="8" y="0"/>
                    <a:pt x="17" y="0"/>
                  </a:cubicBezTo>
                  <a:cubicBezTo>
                    <a:pt x="404" y="0"/>
                    <a:pt x="404" y="0"/>
                    <a:pt x="404" y="0"/>
                  </a:cubicBezTo>
                  <a:cubicBezTo>
                    <a:pt x="413" y="0"/>
                    <a:pt x="421" y="7"/>
                    <a:pt x="421" y="17"/>
                  </a:cubicBezTo>
                  <a:lnTo>
                    <a:pt x="421" y="51"/>
                  </a:lnTo>
                  <a:close/>
                </a:path>
              </a:pathLst>
            </a:custGeom>
            <a:solidFill>
              <a:schemeClr val="accent5"/>
            </a:solidFill>
            <a:ln w="9525">
              <a:noFill/>
              <a:round/>
            </a:ln>
          </p:spPr>
          <p:txBody>
            <a:bodyPr vert="horz" wrap="none" lIns="91440" tIns="45720" rIns="91440" bIns="45720" anchor="ctr" anchorCtr="1" compatLnSpc="1">
              <a:normAutofit/>
            </a:bodyPr>
            <a:lstStyle/>
            <a:p>
              <a:pPr algn="l"/>
              <a:r>
                <a:rPr lang="zh-CN" altLang="en-US" sz="1200" b="1">
                  <a:solidFill>
                    <a:schemeClr val="bg1"/>
                  </a:solidFill>
                  <a:cs typeface="+mn-ea"/>
                  <a:sym typeface="+mn-lt"/>
                </a:rPr>
                <a:t>UI界面良好、</a:t>
              </a:r>
              <a:r>
                <a:rPr lang="en-US" altLang="zh-CN" sz="1200" b="1">
                  <a:solidFill>
                    <a:schemeClr val="bg1"/>
                  </a:solidFill>
                  <a:cs typeface="+mn-ea"/>
                  <a:sym typeface="+mn-lt"/>
                </a:rPr>
                <a:t>功能全面</a:t>
              </a:r>
              <a:endParaRPr lang="en-US" altLang="zh-CN" sz="1200" b="1">
                <a:solidFill>
                  <a:schemeClr val="bg1"/>
                </a:solidFill>
                <a:cs typeface="+mn-ea"/>
                <a:sym typeface="+mn-lt"/>
              </a:endParaRPr>
            </a:p>
          </p:txBody>
        </p:sp>
        <p:sp>
          <p:nvSpPr>
            <p:cNvPr id="9" name="Freeform: Shape 87"/>
            <p:cNvSpPr/>
            <p:nvPr/>
          </p:nvSpPr>
          <p:spPr bwMode="auto">
            <a:xfrm>
              <a:off x="1467658" y="1857569"/>
              <a:ext cx="1759943" cy="435206"/>
            </a:xfrm>
            <a:custGeom>
              <a:avLst/>
              <a:gdLst/>
              <a:ahLst/>
              <a:cxnLst>
                <a:cxn ang="0">
                  <a:pos x="421" y="52"/>
                </a:cxn>
                <a:cxn ang="0">
                  <a:pos x="404" y="69"/>
                </a:cxn>
                <a:cxn ang="0">
                  <a:pos x="17" y="69"/>
                </a:cxn>
                <a:cxn ang="0">
                  <a:pos x="0" y="52"/>
                </a:cxn>
                <a:cxn ang="0">
                  <a:pos x="0" y="17"/>
                </a:cxn>
                <a:cxn ang="0">
                  <a:pos x="17" y="0"/>
                </a:cxn>
                <a:cxn ang="0">
                  <a:pos x="404" y="0"/>
                </a:cxn>
                <a:cxn ang="0">
                  <a:pos x="421" y="17"/>
                </a:cxn>
                <a:cxn ang="0">
                  <a:pos x="421" y="52"/>
                </a:cxn>
              </a:cxnLst>
              <a:rect l="0" t="0" r="r" b="b"/>
              <a:pathLst>
                <a:path w="421" h="69">
                  <a:moveTo>
                    <a:pt x="421" y="52"/>
                  </a:moveTo>
                  <a:cubicBezTo>
                    <a:pt x="421" y="61"/>
                    <a:pt x="413" y="69"/>
                    <a:pt x="404" y="69"/>
                  </a:cubicBezTo>
                  <a:cubicBezTo>
                    <a:pt x="17" y="69"/>
                    <a:pt x="17" y="69"/>
                    <a:pt x="17" y="69"/>
                  </a:cubicBezTo>
                  <a:cubicBezTo>
                    <a:pt x="8" y="69"/>
                    <a:pt x="0" y="61"/>
                    <a:pt x="0" y="52"/>
                  </a:cubicBezTo>
                  <a:cubicBezTo>
                    <a:pt x="0" y="17"/>
                    <a:pt x="0" y="17"/>
                    <a:pt x="0" y="17"/>
                  </a:cubicBezTo>
                  <a:cubicBezTo>
                    <a:pt x="0" y="8"/>
                    <a:pt x="8" y="0"/>
                    <a:pt x="17" y="0"/>
                  </a:cubicBezTo>
                  <a:cubicBezTo>
                    <a:pt x="404" y="0"/>
                    <a:pt x="404" y="0"/>
                    <a:pt x="404" y="0"/>
                  </a:cubicBezTo>
                  <a:cubicBezTo>
                    <a:pt x="413" y="0"/>
                    <a:pt x="421" y="8"/>
                    <a:pt x="421" y="17"/>
                  </a:cubicBezTo>
                  <a:lnTo>
                    <a:pt x="421" y="52"/>
                  </a:lnTo>
                  <a:close/>
                </a:path>
              </a:pathLst>
            </a:custGeom>
            <a:solidFill>
              <a:schemeClr val="accent6"/>
            </a:solidFill>
            <a:ln w="9525">
              <a:noFill/>
              <a:round/>
            </a:ln>
          </p:spPr>
          <p:txBody>
            <a:bodyPr vert="horz" wrap="none" lIns="91440" tIns="45720" rIns="91440" bIns="45720" anchor="ctr" anchorCtr="1" compatLnSpc="1">
              <a:normAutofit/>
            </a:bodyPr>
            <a:lstStyle/>
            <a:p>
              <a:pPr algn="l"/>
              <a:r>
                <a:rPr lang="zh-CN" altLang="en-US" sz="1200" b="1">
                  <a:solidFill>
                    <a:schemeClr val="bg1"/>
                  </a:solidFill>
                  <a:cs typeface="+mn-ea"/>
                  <a:sym typeface="+mn-lt"/>
                </a:rPr>
                <a:t>良好的交互性</a:t>
              </a:r>
              <a:endParaRPr lang="zh-CN" altLang="en-US" sz="1200" b="1">
                <a:solidFill>
                  <a:schemeClr val="bg1"/>
                </a:solidFill>
                <a:cs typeface="+mn-ea"/>
                <a:sym typeface="+mn-lt"/>
              </a:endParaRPr>
            </a:p>
          </p:txBody>
        </p:sp>
      </p:grpSp>
      <p:grpSp>
        <p:nvGrpSpPr>
          <p:cNvPr id="10" name="Group 5"/>
          <p:cNvGrpSpPr/>
          <p:nvPr/>
        </p:nvGrpSpPr>
        <p:grpSpPr>
          <a:xfrm>
            <a:off x="3256932" y="1410305"/>
            <a:ext cx="2654581" cy="2713245"/>
            <a:chOff x="4342577" y="1880406"/>
            <a:chExt cx="3539441" cy="3617660"/>
          </a:xfrm>
        </p:grpSpPr>
        <p:sp>
          <p:nvSpPr>
            <p:cNvPr id="11" name="Freeform: Shape 29"/>
            <p:cNvSpPr/>
            <p:nvPr/>
          </p:nvSpPr>
          <p:spPr bwMode="auto">
            <a:xfrm>
              <a:off x="6037336" y="3764198"/>
              <a:ext cx="1538319" cy="1427511"/>
            </a:xfrm>
            <a:custGeom>
              <a:avLst/>
              <a:gdLst/>
              <a:ahLst/>
              <a:cxnLst>
                <a:cxn ang="0">
                  <a:pos x="3" y="217"/>
                </a:cxn>
                <a:cxn ang="0">
                  <a:pos x="92" y="206"/>
                </a:cxn>
                <a:cxn ang="0">
                  <a:pos x="169" y="160"/>
                </a:cxn>
                <a:cxn ang="0">
                  <a:pos x="221" y="88"/>
                </a:cxn>
                <a:cxn ang="0">
                  <a:pos x="240" y="0"/>
                </a:cxn>
                <a:cxn ang="0">
                  <a:pos x="275" y="0"/>
                </a:cxn>
                <a:cxn ang="0">
                  <a:pos x="254" y="102"/>
                </a:cxn>
                <a:cxn ang="0">
                  <a:pos x="193" y="186"/>
                </a:cxn>
                <a:cxn ang="0">
                  <a:pos x="104" y="239"/>
                </a:cxn>
                <a:cxn ang="0">
                  <a:pos x="0" y="252"/>
                </a:cxn>
                <a:cxn ang="0">
                  <a:pos x="3" y="217"/>
                </a:cxn>
              </a:cxnLst>
              <a:rect l="0" t="0" r="r" b="b"/>
              <a:pathLst>
                <a:path w="275" h="255">
                  <a:moveTo>
                    <a:pt x="3" y="217"/>
                  </a:moveTo>
                  <a:cubicBezTo>
                    <a:pt x="33" y="219"/>
                    <a:pt x="64" y="216"/>
                    <a:pt x="92" y="206"/>
                  </a:cubicBezTo>
                  <a:cubicBezTo>
                    <a:pt x="121" y="196"/>
                    <a:pt x="147" y="181"/>
                    <a:pt x="169" y="160"/>
                  </a:cubicBezTo>
                  <a:cubicBezTo>
                    <a:pt x="191" y="140"/>
                    <a:pt x="209" y="115"/>
                    <a:pt x="221" y="88"/>
                  </a:cubicBezTo>
                  <a:cubicBezTo>
                    <a:pt x="234" y="60"/>
                    <a:pt x="240" y="30"/>
                    <a:pt x="240" y="0"/>
                  </a:cubicBezTo>
                  <a:cubicBezTo>
                    <a:pt x="275" y="0"/>
                    <a:pt x="275" y="0"/>
                    <a:pt x="275" y="0"/>
                  </a:cubicBezTo>
                  <a:cubicBezTo>
                    <a:pt x="275" y="35"/>
                    <a:pt x="268" y="70"/>
                    <a:pt x="254" y="102"/>
                  </a:cubicBezTo>
                  <a:cubicBezTo>
                    <a:pt x="240" y="134"/>
                    <a:pt x="219" y="163"/>
                    <a:pt x="193" y="186"/>
                  </a:cubicBezTo>
                  <a:cubicBezTo>
                    <a:pt x="167" y="210"/>
                    <a:pt x="137" y="228"/>
                    <a:pt x="104" y="239"/>
                  </a:cubicBezTo>
                  <a:cubicBezTo>
                    <a:pt x="71" y="251"/>
                    <a:pt x="35" y="255"/>
                    <a:pt x="0" y="252"/>
                  </a:cubicBezTo>
                  <a:lnTo>
                    <a:pt x="3" y="217"/>
                  </a:lnTo>
                  <a:close/>
                </a:path>
              </a:pathLst>
            </a:custGeom>
            <a:solidFill>
              <a:schemeClr val="accent3">
                <a:lumMod val="75000"/>
              </a:schemeClr>
            </a:solidFill>
            <a:ln w="28575">
              <a:solidFill>
                <a:schemeClr val="bg1"/>
              </a:solidFill>
              <a:round/>
            </a:ln>
          </p:spPr>
          <p:txBody>
            <a:bodyPr anchor="ctr"/>
            <a:lstStyle/>
            <a:p>
              <a:pPr algn="ctr"/>
              <a:endParaRPr>
                <a:cs typeface="+mn-ea"/>
                <a:sym typeface="+mn-lt"/>
              </a:endParaRPr>
            </a:p>
          </p:txBody>
        </p:sp>
        <p:grpSp>
          <p:nvGrpSpPr>
            <p:cNvPr id="12" name="Group 30"/>
            <p:cNvGrpSpPr/>
            <p:nvPr/>
          </p:nvGrpSpPr>
          <p:grpSpPr>
            <a:xfrm>
              <a:off x="6017779" y="3764198"/>
              <a:ext cx="1864235" cy="1733868"/>
              <a:chOff x="4526128" y="3023500"/>
              <a:chExt cx="1093261" cy="1016809"/>
            </a:xfrm>
            <a:solidFill>
              <a:schemeClr val="accent3"/>
            </a:solidFill>
          </p:grpSpPr>
          <p:sp>
            <p:nvSpPr>
              <p:cNvPr id="52" name="Freeform: Shape 31"/>
              <p:cNvSpPr/>
              <p:nvPr/>
            </p:nvSpPr>
            <p:spPr bwMode="auto">
              <a:xfrm>
                <a:off x="4526128" y="3023500"/>
                <a:ext cx="1093261" cy="1016809"/>
              </a:xfrm>
              <a:custGeom>
                <a:avLst/>
                <a:gdLst/>
                <a:ahLst/>
                <a:cxnLst>
                  <a:cxn ang="0">
                    <a:pos x="4" y="252"/>
                  </a:cxn>
                  <a:cxn ang="0">
                    <a:pos x="108" y="239"/>
                  </a:cxn>
                  <a:cxn ang="0">
                    <a:pos x="197" y="186"/>
                  </a:cxn>
                  <a:cxn ang="0">
                    <a:pos x="258" y="102"/>
                  </a:cxn>
                  <a:cxn ang="0">
                    <a:pos x="279" y="0"/>
                  </a:cxn>
                  <a:cxn ang="0">
                    <a:pos x="334" y="0"/>
                  </a:cxn>
                  <a:cxn ang="0">
                    <a:pos x="308" y="124"/>
                  </a:cxn>
                  <a:cxn ang="0">
                    <a:pos x="234" y="227"/>
                  </a:cxn>
                  <a:cxn ang="0">
                    <a:pos x="125" y="291"/>
                  </a:cxn>
                  <a:cxn ang="0">
                    <a:pos x="0" y="306"/>
                  </a:cxn>
                  <a:cxn ang="0">
                    <a:pos x="4" y="252"/>
                  </a:cxn>
                </a:cxnLst>
                <a:rect l="0" t="0" r="r" b="b"/>
                <a:pathLst>
                  <a:path w="334" h="310">
                    <a:moveTo>
                      <a:pt x="4" y="252"/>
                    </a:moveTo>
                    <a:cubicBezTo>
                      <a:pt x="39" y="255"/>
                      <a:pt x="75" y="251"/>
                      <a:pt x="108" y="239"/>
                    </a:cubicBezTo>
                    <a:cubicBezTo>
                      <a:pt x="141" y="228"/>
                      <a:pt x="171" y="210"/>
                      <a:pt x="197" y="186"/>
                    </a:cubicBezTo>
                    <a:cubicBezTo>
                      <a:pt x="223" y="163"/>
                      <a:pt x="244" y="134"/>
                      <a:pt x="258" y="102"/>
                    </a:cubicBezTo>
                    <a:cubicBezTo>
                      <a:pt x="272" y="70"/>
                      <a:pt x="279" y="35"/>
                      <a:pt x="279" y="0"/>
                    </a:cubicBezTo>
                    <a:cubicBezTo>
                      <a:pt x="334" y="0"/>
                      <a:pt x="334" y="0"/>
                      <a:pt x="334" y="0"/>
                    </a:cubicBezTo>
                    <a:cubicBezTo>
                      <a:pt x="334" y="43"/>
                      <a:pt x="325" y="85"/>
                      <a:pt x="308" y="124"/>
                    </a:cubicBezTo>
                    <a:cubicBezTo>
                      <a:pt x="291" y="163"/>
                      <a:pt x="266" y="198"/>
                      <a:pt x="234" y="227"/>
                    </a:cubicBezTo>
                    <a:cubicBezTo>
                      <a:pt x="203" y="256"/>
                      <a:pt x="166" y="278"/>
                      <a:pt x="125" y="291"/>
                    </a:cubicBezTo>
                    <a:cubicBezTo>
                      <a:pt x="85" y="305"/>
                      <a:pt x="42" y="310"/>
                      <a:pt x="0" y="306"/>
                    </a:cubicBezTo>
                    <a:lnTo>
                      <a:pt x="4" y="252"/>
                    </a:lnTo>
                    <a:close/>
                  </a:path>
                </a:pathLst>
              </a:custGeom>
              <a:grpFill/>
              <a:ln w="28575">
                <a:solidFill>
                  <a:schemeClr val="bg1"/>
                </a:solidFill>
                <a:round/>
              </a:ln>
            </p:spPr>
            <p:txBody>
              <a:bodyPr anchor="ctr"/>
              <a:lstStyle/>
              <a:p>
                <a:pPr algn="ctr"/>
                <a:endParaRPr dirty="0">
                  <a:cs typeface="+mn-ea"/>
                  <a:sym typeface="+mn-lt"/>
                </a:endParaRPr>
              </a:p>
            </p:txBody>
          </p:sp>
          <p:sp>
            <p:nvSpPr>
              <p:cNvPr id="53" name="Freeform: Shape 32"/>
              <p:cNvSpPr/>
              <p:nvPr/>
            </p:nvSpPr>
            <p:spPr bwMode="auto">
              <a:xfrm>
                <a:off x="5263889" y="3658051"/>
                <a:ext cx="141437" cy="141437"/>
              </a:xfrm>
              <a:custGeom>
                <a:avLst/>
                <a:gdLst/>
                <a:ahLst/>
                <a:cxnLst>
                  <a:cxn ang="0">
                    <a:pos x="0" y="0"/>
                  </a:cxn>
                  <a:cxn ang="0">
                    <a:pos x="34" y="8"/>
                  </a:cxn>
                  <a:cxn ang="0">
                    <a:pos x="44" y="43"/>
                  </a:cxn>
                  <a:cxn ang="0">
                    <a:pos x="9" y="34"/>
                  </a:cxn>
                  <a:cxn ang="0">
                    <a:pos x="0" y="0"/>
                  </a:cxn>
                </a:cxnLst>
                <a:rect l="0" t="0" r="r" b="b"/>
                <a:pathLst>
                  <a:path w="44" h="43">
                    <a:moveTo>
                      <a:pt x="0" y="0"/>
                    </a:moveTo>
                    <a:cubicBezTo>
                      <a:pt x="11" y="4"/>
                      <a:pt x="22" y="6"/>
                      <a:pt x="34" y="8"/>
                    </a:cubicBezTo>
                    <a:cubicBezTo>
                      <a:pt x="38" y="20"/>
                      <a:pt x="41" y="31"/>
                      <a:pt x="44" y="43"/>
                    </a:cubicBezTo>
                    <a:cubicBezTo>
                      <a:pt x="32" y="41"/>
                      <a:pt x="20" y="38"/>
                      <a:pt x="9" y="34"/>
                    </a:cubicBezTo>
                    <a:cubicBezTo>
                      <a:pt x="6" y="23"/>
                      <a:pt x="3" y="11"/>
                      <a:pt x="0" y="0"/>
                    </a:cubicBezTo>
                    <a:close/>
                  </a:path>
                </a:pathLst>
              </a:custGeom>
              <a:grpFill/>
              <a:ln w="28575">
                <a:solidFill>
                  <a:schemeClr val="bg1"/>
                </a:solidFill>
                <a:round/>
              </a:ln>
            </p:spPr>
            <p:txBody>
              <a:bodyPr anchor="ctr"/>
              <a:lstStyle/>
              <a:p>
                <a:pPr algn="ctr"/>
                <a:endParaRPr>
                  <a:cs typeface="+mn-ea"/>
                  <a:sym typeface="+mn-lt"/>
                </a:endParaRPr>
              </a:p>
            </p:txBody>
          </p:sp>
        </p:grpSp>
        <p:sp>
          <p:nvSpPr>
            <p:cNvPr id="13" name="Freeform: Shape 58"/>
            <p:cNvSpPr/>
            <p:nvPr/>
          </p:nvSpPr>
          <p:spPr bwMode="auto">
            <a:xfrm>
              <a:off x="5059590" y="4520322"/>
              <a:ext cx="997303" cy="651830"/>
            </a:xfrm>
            <a:custGeom>
              <a:avLst/>
              <a:gdLst/>
              <a:ahLst/>
              <a:cxnLst>
                <a:cxn ang="0">
                  <a:pos x="27" y="0"/>
                </a:cxn>
                <a:cxn ang="0">
                  <a:pos x="94" y="56"/>
                </a:cxn>
                <a:cxn ang="0">
                  <a:pos x="178" y="82"/>
                </a:cxn>
                <a:cxn ang="0">
                  <a:pos x="175" y="117"/>
                </a:cxn>
                <a:cxn ang="0">
                  <a:pos x="77" y="87"/>
                </a:cxn>
                <a:cxn ang="0">
                  <a:pos x="0" y="22"/>
                </a:cxn>
                <a:cxn ang="0">
                  <a:pos x="27" y="0"/>
                </a:cxn>
              </a:cxnLst>
              <a:rect l="0" t="0" r="r" b="b"/>
              <a:pathLst>
                <a:path w="178" h="117">
                  <a:moveTo>
                    <a:pt x="27" y="0"/>
                  </a:moveTo>
                  <a:cubicBezTo>
                    <a:pt x="45" y="23"/>
                    <a:pt x="68" y="42"/>
                    <a:pt x="94" y="56"/>
                  </a:cubicBezTo>
                  <a:cubicBezTo>
                    <a:pt x="120" y="70"/>
                    <a:pt x="148" y="79"/>
                    <a:pt x="178" y="82"/>
                  </a:cubicBezTo>
                  <a:cubicBezTo>
                    <a:pt x="175" y="117"/>
                    <a:pt x="175" y="117"/>
                    <a:pt x="175" y="117"/>
                  </a:cubicBezTo>
                  <a:cubicBezTo>
                    <a:pt x="141" y="114"/>
                    <a:pt x="107" y="104"/>
                    <a:pt x="77" y="87"/>
                  </a:cubicBezTo>
                  <a:cubicBezTo>
                    <a:pt x="47" y="71"/>
                    <a:pt x="21" y="49"/>
                    <a:pt x="0" y="22"/>
                  </a:cubicBezTo>
                  <a:lnTo>
                    <a:pt x="27" y="0"/>
                  </a:lnTo>
                  <a:close/>
                </a:path>
              </a:pathLst>
            </a:custGeom>
            <a:solidFill>
              <a:schemeClr val="accent4">
                <a:lumMod val="75000"/>
              </a:schemeClr>
            </a:solidFill>
            <a:ln w="28575">
              <a:solidFill>
                <a:schemeClr val="bg1"/>
              </a:solidFill>
              <a:round/>
            </a:ln>
          </p:spPr>
          <p:txBody>
            <a:bodyPr anchor="ctr"/>
            <a:lstStyle/>
            <a:p>
              <a:pPr algn="ctr"/>
              <a:endParaRPr>
                <a:cs typeface="+mn-ea"/>
                <a:sym typeface="+mn-lt"/>
              </a:endParaRPr>
            </a:p>
          </p:txBody>
        </p:sp>
        <p:grpSp>
          <p:nvGrpSpPr>
            <p:cNvPr id="14" name="Group 59"/>
            <p:cNvGrpSpPr/>
            <p:nvPr/>
          </p:nvGrpSpPr>
          <p:grpSpPr>
            <a:xfrm>
              <a:off x="4818411" y="4644168"/>
              <a:ext cx="1218925" cy="834343"/>
              <a:chOff x="3822771" y="3539549"/>
              <a:chExt cx="714826" cy="489292"/>
            </a:xfrm>
            <a:solidFill>
              <a:schemeClr val="accent4"/>
            </a:solidFill>
          </p:grpSpPr>
          <p:sp>
            <p:nvSpPr>
              <p:cNvPr id="50" name="Freeform: Shape 60"/>
              <p:cNvSpPr/>
              <p:nvPr/>
            </p:nvSpPr>
            <p:spPr bwMode="auto">
              <a:xfrm>
                <a:off x="3822771" y="3539549"/>
                <a:ext cx="714826" cy="489292"/>
              </a:xfrm>
              <a:custGeom>
                <a:avLst/>
                <a:gdLst/>
                <a:ahLst/>
                <a:cxnLst>
                  <a:cxn ang="0">
                    <a:pos x="43" y="0"/>
                  </a:cxn>
                  <a:cxn ang="0">
                    <a:pos x="120" y="65"/>
                  </a:cxn>
                  <a:cxn ang="0">
                    <a:pos x="218" y="95"/>
                  </a:cxn>
                  <a:cxn ang="0">
                    <a:pos x="213" y="149"/>
                  </a:cxn>
                  <a:cxn ang="0">
                    <a:pos x="94" y="114"/>
                  </a:cxn>
                  <a:cxn ang="0">
                    <a:pos x="0" y="34"/>
                  </a:cxn>
                  <a:cxn ang="0">
                    <a:pos x="43" y="0"/>
                  </a:cxn>
                </a:cxnLst>
                <a:rect l="0" t="0" r="r" b="b"/>
                <a:pathLst>
                  <a:path w="218" h="149">
                    <a:moveTo>
                      <a:pt x="43" y="0"/>
                    </a:moveTo>
                    <a:cubicBezTo>
                      <a:pt x="64" y="27"/>
                      <a:pt x="90" y="49"/>
                      <a:pt x="120" y="65"/>
                    </a:cubicBezTo>
                    <a:cubicBezTo>
                      <a:pt x="150" y="82"/>
                      <a:pt x="184" y="92"/>
                      <a:pt x="218" y="95"/>
                    </a:cubicBezTo>
                    <a:cubicBezTo>
                      <a:pt x="213" y="149"/>
                      <a:pt x="213" y="149"/>
                      <a:pt x="213" y="149"/>
                    </a:cubicBezTo>
                    <a:cubicBezTo>
                      <a:pt x="171" y="146"/>
                      <a:pt x="131" y="133"/>
                      <a:pt x="94" y="114"/>
                    </a:cubicBezTo>
                    <a:cubicBezTo>
                      <a:pt x="58" y="94"/>
                      <a:pt x="25" y="67"/>
                      <a:pt x="0" y="34"/>
                    </a:cubicBezTo>
                    <a:lnTo>
                      <a:pt x="43" y="0"/>
                    </a:lnTo>
                    <a:close/>
                  </a:path>
                </a:pathLst>
              </a:custGeom>
              <a:grpFill/>
              <a:ln w="28575">
                <a:solidFill>
                  <a:schemeClr val="bg1"/>
                </a:solidFill>
                <a:round/>
              </a:ln>
            </p:spPr>
            <p:txBody>
              <a:bodyPr anchor="ctr"/>
              <a:lstStyle/>
              <a:p>
                <a:pPr algn="ctr"/>
                <a:endParaRPr>
                  <a:cs typeface="+mn-ea"/>
                  <a:sym typeface="+mn-lt"/>
                </a:endParaRPr>
              </a:p>
            </p:txBody>
          </p:sp>
          <p:sp>
            <p:nvSpPr>
              <p:cNvPr id="51" name="Freeform: Shape 61"/>
              <p:cNvSpPr/>
              <p:nvPr/>
            </p:nvSpPr>
            <p:spPr bwMode="auto">
              <a:xfrm>
                <a:off x="4078886" y="3826245"/>
                <a:ext cx="107033" cy="175839"/>
              </a:xfrm>
              <a:custGeom>
                <a:avLst/>
                <a:gdLst/>
                <a:ahLst/>
                <a:cxnLst>
                  <a:cxn ang="0">
                    <a:pos x="31" y="0"/>
                  </a:cxn>
                  <a:cxn ang="0">
                    <a:pos x="32" y="35"/>
                  </a:cxn>
                  <a:cxn ang="0">
                    <a:pos x="2" y="54"/>
                  </a:cxn>
                  <a:cxn ang="0">
                    <a:pos x="1" y="18"/>
                  </a:cxn>
                  <a:cxn ang="0">
                    <a:pos x="31" y="0"/>
                  </a:cxn>
                </a:cxnLst>
                <a:rect l="0" t="0" r="r" b="b"/>
                <a:pathLst>
                  <a:path w="32" h="54">
                    <a:moveTo>
                      <a:pt x="31" y="0"/>
                    </a:moveTo>
                    <a:cubicBezTo>
                      <a:pt x="31" y="11"/>
                      <a:pt x="31" y="23"/>
                      <a:pt x="32" y="35"/>
                    </a:cubicBezTo>
                    <a:cubicBezTo>
                      <a:pt x="23" y="41"/>
                      <a:pt x="12" y="48"/>
                      <a:pt x="2" y="54"/>
                    </a:cubicBezTo>
                    <a:cubicBezTo>
                      <a:pt x="1" y="41"/>
                      <a:pt x="0" y="29"/>
                      <a:pt x="1" y="18"/>
                    </a:cubicBezTo>
                    <a:cubicBezTo>
                      <a:pt x="11" y="12"/>
                      <a:pt x="21" y="6"/>
                      <a:pt x="31" y="0"/>
                    </a:cubicBezTo>
                    <a:close/>
                  </a:path>
                </a:pathLst>
              </a:custGeom>
              <a:grpFill/>
              <a:ln w="28575">
                <a:solidFill>
                  <a:schemeClr val="bg1"/>
                </a:solidFill>
                <a:round/>
              </a:ln>
            </p:spPr>
            <p:txBody>
              <a:bodyPr anchor="ctr"/>
              <a:lstStyle/>
              <a:p>
                <a:pPr algn="ctr"/>
                <a:endParaRPr>
                  <a:cs typeface="+mn-ea"/>
                  <a:sym typeface="+mn-lt"/>
                </a:endParaRPr>
              </a:p>
            </p:txBody>
          </p:sp>
        </p:grpSp>
        <p:sp>
          <p:nvSpPr>
            <p:cNvPr id="15" name="Freeform: Shape 63"/>
            <p:cNvSpPr/>
            <p:nvPr/>
          </p:nvSpPr>
          <p:spPr bwMode="auto">
            <a:xfrm>
              <a:off x="4740192" y="3562130"/>
              <a:ext cx="469318" cy="1075522"/>
            </a:xfrm>
            <a:custGeom>
              <a:avLst/>
              <a:gdLst/>
              <a:ahLst/>
              <a:cxnLst>
                <a:cxn ang="0">
                  <a:pos x="39" y="5"/>
                </a:cxn>
                <a:cxn ang="0">
                  <a:pos x="38" y="49"/>
                </a:cxn>
                <a:cxn ang="0">
                  <a:pos x="45" y="93"/>
                </a:cxn>
                <a:cxn ang="0">
                  <a:pos x="84" y="171"/>
                </a:cxn>
                <a:cxn ang="0">
                  <a:pos x="56" y="192"/>
                </a:cxn>
                <a:cxn ang="0">
                  <a:pos x="11" y="102"/>
                </a:cxn>
                <a:cxn ang="0">
                  <a:pos x="4" y="0"/>
                </a:cxn>
                <a:cxn ang="0">
                  <a:pos x="39" y="5"/>
                </a:cxn>
              </a:cxnLst>
              <a:rect l="0" t="0" r="r" b="b"/>
              <a:pathLst>
                <a:path w="84" h="192">
                  <a:moveTo>
                    <a:pt x="39" y="5"/>
                  </a:moveTo>
                  <a:cubicBezTo>
                    <a:pt x="37" y="20"/>
                    <a:pt x="37" y="35"/>
                    <a:pt x="38" y="49"/>
                  </a:cubicBezTo>
                  <a:cubicBezTo>
                    <a:pt x="38" y="64"/>
                    <a:pt x="41" y="78"/>
                    <a:pt x="45" y="93"/>
                  </a:cubicBezTo>
                  <a:cubicBezTo>
                    <a:pt x="52" y="121"/>
                    <a:pt x="66" y="148"/>
                    <a:pt x="84" y="171"/>
                  </a:cubicBezTo>
                  <a:cubicBezTo>
                    <a:pt x="56" y="192"/>
                    <a:pt x="56" y="192"/>
                    <a:pt x="56" y="192"/>
                  </a:cubicBezTo>
                  <a:cubicBezTo>
                    <a:pt x="35" y="166"/>
                    <a:pt x="19" y="135"/>
                    <a:pt x="11" y="102"/>
                  </a:cubicBezTo>
                  <a:cubicBezTo>
                    <a:pt x="2" y="69"/>
                    <a:pt x="0" y="34"/>
                    <a:pt x="4" y="0"/>
                  </a:cubicBezTo>
                  <a:lnTo>
                    <a:pt x="39" y="5"/>
                  </a:lnTo>
                  <a:close/>
                </a:path>
              </a:pathLst>
            </a:custGeom>
            <a:solidFill>
              <a:schemeClr val="accent5">
                <a:lumMod val="75000"/>
              </a:schemeClr>
            </a:solidFill>
            <a:ln w="28575">
              <a:solidFill>
                <a:schemeClr val="bg1"/>
              </a:solidFill>
              <a:round/>
            </a:ln>
          </p:spPr>
          <p:txBody>
            <a:bodyPr anchor="ctr"/>
            <a:lstStyle/>
            <a:p>
              <a:pPr algn="ctr"/>
              <a:endParaRPr>
                <a:cs typeface="+mn-ea"/>
                <a:sym typeface="+mn-lt"/>
              </a:endParaRPr>
            </a:p>
          </p:txBody>
        </p:sp>
        <p:grpSp>
          <p:nvGrpSpPr>
            <p:cNvPr id="16" name="Group 64"/>
            <p:cNvGrpSpPr/>
            <p:nvPr/>
          </p:nvGrpSpPr>
          <p:grpSpPr>
            <a:xfrm>
              <a:off x="4342577" y="3523019"/>
              <a:ext cx="710492" cy="1303660"/>
              <a:chOff x="3543723" y="2882063"/>
              <a:chExt cx="416661" cy="764518"/>
            </a:xfrm>
            <a:solidFill>
              <a:schemeClr val="accent5"/>
            </a:solidFill>
          </p:grpSpPr>
          <p:sp>
            <p:nvSpPr>
              <p:cNvPr id="48" name="Freeform: Shape 65"/>
              <p:cNvSpPr/>
              <p:nvPr/>
            </p:nvSpPr>
            <p:spPr bwMode="auto">
              <a:xfrm>
                <a:off x="3593415" y="2882063"/>
                <a:ext cx="366969" cy="764518"/>
              </a:xfrm>
              <a:custGeom>
                <a:avLst/>
                <a:gdLst/>
                <a:ahLst/>
                <a:cxnLst>
                  <a:cxn ang="0">
                    <a:pos x="60" y="7"/>
                  </a:cxn>
                  <a:cxn ang="0">
                    <a:pos x="67" y="109"/>
                  </a:cxn>
                  <a:cxn ang="0">
                    <a:pos x="112" y="199"/>
                  </a:cxn>
                  <a:cxn ang="0">
                    <a:pos x="69" y="233"/>
                  </a:cxn>
                  <a:cxn ang="0">
                    <a:pos x="13" y="123"/>
                  </a:cxn>
                  <a:cxn ang="0">
                    <a:pos x="6" y="0"/>
                  </a:cxn>
                  <a:cxn ang="0">
                    <a:pos x="60" y="7"/>
                  </a:cxn>
                </a:cxnLst>
                <a:rect l="0" t="0" r="r" b="b"/>
                <a:pathLst>
                  <a:path w="112" h="233">
                    <a:moveTo>
                      <a:pt x="60" y="7"/>
                    </a:moveTo>
                    <a:cubicBezTo>
                      <a:pt x="56" y="41"/>
                      <a:pt x="58" y="76"/>
                      <a:pt x="67" y="109"/>
                    </a:cubicBezTo>
                    <a:cubicBezTo>
                      <a:pt x="75" y="142"/>
                      <a:pt x="91" y="173"/>
                      <a:pt x="112" y="199"/>
                    </a:cubicBezTo>
                    <a:cubicBezTo>
                      <a:pt x="69" y="233"/>
                      <a:pt x="69" y="233"/>
                      <a:pt x="69" y="233"/>
                    </a:cubicBezTo>
                    <a:cubicBezTo>
                      <a:pt x="43" y="201"/>
                      <a:pt x="24" y="163"/>
                      <a:pt x="13" y="123"/>
                    </a:cubicBezTo>
                    <a:cubicBezTo>
                      <a:pt x="3" y="83"/>
                      <a:pt x="0" y="41"/>
                      <a:pt x="6" y="0"/>
                    </a:cubicBezTo>
                    <a:lnTo>
                      <a:pt x="60" y="7"/>
                    </a:lnTo>
                    <a:close/>
                  </a:path>
                </a:pathLst>
              </a:custGeom>
              <a:grpFill/>
              <a:ln w="28575">
                <a:solidFill>
                  <a:schemeClr val="bg1"/>
                </a:solidFill>
                <a:round/>
              </a:ln>
            </p:spPr>
            <p:txBody>
              <a:bodyPr anchor="ctr"/>
              <a:lstStyle/>
              <a:p>
                <a:pPr algn="ctr"/>
                <a:endParaRPr>
                  <a:cs typeface="+mn-ea"/>
                  <a:sym typeface="+mn-lt"/>
                </a:endParaRPr>
              </a:p>
            </p:txBody>
          </p:sp>
          <p:sp>
            <p:nvSpPr>
              <p:cNvPr id="49" name="Freeform: Shape 66"/>
              <p:cNvSpPr/>
              <p:nvPr/>
            </p:nvSpPr>
            <p:spPr bwMode="auto">
              <a:xfrm>
                <a:off x="3543723" y="3226097"/>
                <a:ext cx="191130" cy="114678"/>
              </a:xfrm>
              <a:custGeom>
                <a:avLst/>
                <a:gdLst/>
                <a:ahLst/>
                <a:cxnLst>
                  <a:cxn ang="0">
                    <a:pos x="59" y="10"/>
                  </a:cxn>
                  <a:cxn ang="0">
                    <a:pos x="35" y="35"/>
                  </a:cxn>
                  <a:cxn ang="0">
                    <a:pos x="0" y="26"/>
                  </a:cxn>
                  <a:cxn ang="0">
                    <a:pos x="25" y="0"/>
                  </a:cxn>
                  <a:cxn ang="0">
                    <a:pos x="59" y="10"/>
                  </a:cxn>
                </a:cxnLst>
                <a:rect l="0" t="0" r="r" b="b"/>
                <a:pathLst>
                  <a:path w="59" h="35">
                    <a:moveTo>
                      <a:pt x="59" y="10"/>
                    </a:moveTo>
                    <a:cubicBezTo>
                      <a:pt x="50" y="18"/>
                      <a:pt x="42" y="26"/>
                      <a:pt x="35" y="35"/>
                    </a:cubicBezTo>
                    <a:cubicBezTo>
                      <a:pt x="23" y="33"/>
                      <a:pt x="11" y="30"/>
                      <a:pt x="0" y="26"/>
                    </a:cubicBezTo>
                    <a:cubicBezTo>
                      <a:pt x="8" y="17"/>
                      <a:pt x="16" y="8"/>
                      <a:pt x="25" y="0"/>
                    </a:cubicBezTo>
                    <a:cubicBezTo>
                      <a:pt x="36" y="4"/>
                      <a:pt x="48" y="7"/>
                      <a:pt x="59" y="10"/>
                    </a:cubicBezTo>
                    <a:close/>
                  </a:path>
                </a:pathLst>
              </a:custGeom>
              <a:grpFill/>
              <a:ln w="28575">
                <a:solidFill>
                  <a:schemeClr val="bg1"/>
                </a:solidFill>
                <a:round/>
              </a:ln>
            </p:spPr>
            <p:txBody>
              <a:bodyPr anchor="ctr"/>
              <a:lstStyle/>
              <a:p>
                <a:pPr algn="ctr"/>
                <a:endParaRPr>
                  <a:cs typeface="+mn-ea"/>
                  <a:sym typeface="+mn-lt"/>
                </a:endParaRPr>
              </a:p>
            </p:txBody>
          </p:sp>
        </p:grpSp>
        <p:sp>
          <p:nvSpPr>
            <p:cNvPr id="17" name="Freeform: Shape 68"/>
            <p:cNvSpPr/>
            <p:nvPr/>
          </p:nvSpPr>
          <p:spPr bwMode="auto">
            <a:xfrm>
              <a:off x="4766264" y="2610455"/>
              <a:ext cx="690941" cy="984267"/>
            </a:xfrm>
            <a:custGeom>
              <a:avLst/>
              <a:gdLst/>
              <a:ahLst/>
              <a:cxnLst>
                <a:cxn ang="0">
                  <a:pos x="124" y="29"/>
                </a:cxn>
                <a:cxn ang="0">
                  <a:pos x="65" y="93"/>
                </a:cxn>
                <a:cxn ang="0">
                  <a:pos x="35" y="175"/>
                </a:cxn>
                <a:cxn ang="0">
                  <a:pos x="0" y="170"/>
                </a:cxn>
                <a:cxn ang="0">
                  <a:pos x="35" y="75"/>
                </a:cxn>
                <a:cxn ang="0">
                  <a:pos x="104" y="0"/>
                </a:cxn>
                <a:cxn ang="0">
                  <a:pos x="124" y="29"/>
                </a:cxn>
              </a:cxnLst>
              <a:rect l="0" t="0" r="r" b="b"/>
              <a:pathLst>
                <a:path w="124" h="175">
                  <a:moveTo>
                    <a:pt x="124" y="29"/>
                  </a:moveTo>
                  <a:cubicBezTo>
                    <a:pt x="101" y="46"/>
                    <a:pt x="80" y="68"/>
                    <a:pt x="65" y="93"/>
                  </a:cubicBezTo>
                  <a:cubicBezTo>
                    <a:pt x="50" y="118"/>
                    <a:pt x="39" y="146"/>
                    <a:pt x="35" y="175"/>
                  </a:cubicBezTo>
                  <a:cubicBezTo>
                    <a:pt x="0" y="170"/>
                    <a:pt x="0" y="170"/>
                    <a:pt x="0" y="170"/>
                  </a:cubicBezTo>
                  <a:cubicBezTo>
                    <a:pt x="5" y="137"/>
                    <a:pt x="17" y="104"/>
                    <a:pt x="35" y="75"/>
                  </a:cubicBezTo>
                  <a:cubicBezTo>
                    <a:pt x="52" y="46"/>
                    <a:pt x="76" y="20"/>
                    <a:pt x="104" y="0"/>
                  </a:cubicBezTo>
                  <a:lnTo>
                    <a:pt x="124" y="29"/>
                  </a:lnTo>
                  <a:close/>
                </a:path>
              </a:pathLst>
            </a:custGeom>
            <a:solidFill>
              <a:schemeClr val="accent6">
                <a:lumMod val="75000"/>
              </a:schemeClr>
            </a:solidFill>
            <a:ln w="28575">
              <a:solidFill>
                <a:schemeClr val="bg1"/>
              </a:solidFill>
              <a:round/>
            </a:ln>
          </p:spPr>
          <p:txBody>
            <a:bodyPr anchor="ctr"/>
            <a:lstStyle/>
            <a:p>
              <a:pPr algn="ctr"/>
              <a:endParaRPr>
                <a:cs typeface="+mn-ea"/>
                <a:sym typeface="+mn-lt"/>
              </a:endParaRPr>
            </a:p>
          </p:txBody>
        </p:sp>
        <p:grpSp>
          <p:nvGrpSpPr>
            <p:cNvPr id="18" name="Group 69"/>
            <p:cNvGrpSpPr/>
            <p:nvPr/>
          </p:nvGrpSpPr>
          <p:grpSpPr>
            <a:xfrm>
              <a:off x="4459907" y="2369281"/>
              <a:ext cx="886489" cy="1192853"/>
              <a:chOff x="3612530" y="2205466"/>
              <a:chExt cx="519872" cy="699536"/>
            </a:xfrm>
            <a:solidFill>
              <a:schemeClr val="accent6"/>
            </a:solidFill>
          </p:grpSpPr>
          <p:sp>
            <p:nvSpPr>
              <p:cNvPr id="46" name="Freeform: Shape 70"/>
              <p:cNvSpPr/>
              <p:nvPr/>
            </p:nvSpPr>
            <p:spPr bwMode="auto">
              <a:xfrm>
                <a:off x="3612530" y="2205466"/>
                <a:ext cx="519872" cy="699536"/>
              </a:xfrm>
              <a:custGeom>
                <a:avLst/>
                <a:gdLst/>
                <a:ahLst/>
                <a:cxnLst>
                  <a:cxn ang="0">
                    <a:pos x="158" y="44"/>
                  </a:cxn>
                  <a:cxn ang="0">
                    <a:pos x="89" y="119"/>
                  </a:cxn>
                  <a:cxn ang="0">
                    <a:pos x="54" y="214"/>
                  </a:cxn>
                  <a:cxn ang="0">
                    <a:pos x="0" y="207"/>
                  </a:cxn>
                  <a:cxn ang="0">
                    <a:pos x="42" y="90"/>
                  </a:cxn>
                  <a:cxn ang="0">
                    <a:pos x="126" y="0"/>
                  </a:cxn>
                  <a:cxn ang="0">
                    <a:pos x="158" y="44"/>
                  </a:cxn>
                </a:cxnLst>
                <a:rect l="0" t="0" r="r" b="b"/>
                <a:pathLst>
                  <a:path w="158" h="214">
                    <a:moveTo>
                      <a:pt x="158" y="44"/>
                    </a:moveTo>
                    <a:cubicBezTo>
                      <a:pt x="130" y="64"/>
                      <a:pt x="106" y="90"/>
                      <a:pt x="89" y="119"/>
                    </a:cubicBezTo>
                    <a:cubicBezTo>
                      <a:pt x="71" y="148"/>
                      <a:pt x="59" y="181"/>
                      <a:pt x="54" y="214"/>
                    </a:cubicBezTo>
                    <a:cubicBezTo>
                      <a:pt x="0" y="207"/>
                      <a:pt x="0" y="207"/>
                      <a:pt x="0" y="207"/>
                    </a:cubicBezTo>
                    <a:cubicBezTo>
                      <a:pt x="6" y="165"/>
                      <a:pt x="20" y="126"/>
                      <a:pt x="42" y="90"/>
                    </a:cubicBezTo>
                    <a:cubicBezTo>
                      <a:pt x="63" y="55"/>
                      <a:pt x="92" y="24"/>
                      <a:pt x="126" y="0"/>
                    </a:cubicBezTo>
                    <a:lnTo>
                      <a:pt x="158" y="44"/>
                    </a:lnTo>
                    <a:close/>
                  </a:path>
                </a:pathLst>
              </a:custGeom>
              <a:grpFill/>
              <a:ln w="28575">
                <a:solidFill>
                  <a:schemeClr val="bg1"/>
                </a:solidFill>
                <a:round/>
              </a:ln>
            </p:spPr>
            <p:txBody>
              <a:bodyPr anchor="ctr"/>
              <a:lstStyle/>
              <a:p>
                <a:pPr algn="ctr"/>
                <a:endParaRPr>
                  <a:cs typeface="+mn-ea"/>
                  <a:sym typeface="+mn-lt"/>
                </a:endParaRPr>
              </a:p>
            </p:txBody>
          </p:sp>
          <p:sp>
            <p:nvSpPr>
              <p:cNvPr id="47" name="Freeform: Shape 71"/>
              <p:cNvSpPr/>
              <p:nvPr/>
            </p:nvSpPr>
            <p:spPr bwMode="auto">
              <a:xfrm>
                <a:off x="3666046" y="2446288"/>
                <a:ext cx="172018" cy="107033"/>
              </a:xfrm>
              <a:custGeom>
                <a:avLst/>
                <a:gdLst/>
                <a:ahLst/>
                <a:cxnLst>
                  <a:cxn ang="0">
                    <a:pos x="52" y="32"/>
                  </a:cxn>
                  <a:cxn ang="0">
                    <a:pos x="17" y="32"/>
                  </a:cxn>
                  <a:cxn ang="0">
                    <a:pos x="0" y="0"/>
                  </a:cxn>
                  <a:cxn ang="0">
                    <a:pos x="36" y="1"/>
                  </a:cxn>
                  <a:cxn ang="0">
                    <a:pos x="52" y="32"/>
                  </a:cxn>
                </a:cxnLst>
                <a:rect l="0" t="0" r="r" b="b"/>
                <a:pathLst>
                  <a:path w="52" h="32">
                    <a:moveTo>
                      <a:pt x="52" y="32"/>
                    </a:moveTo>
                    <a:cubicBezTo>
                      <a:pt x="40" y="31"/>
                      <a:pt x="29" y="31"/>
                      <a:pt x="17" y="32"/>
                    </a:cubicBezTo>
                    <a:cubicBezTo>
                      <a:pt x="11" y="22"/>
                      <a:pt x="5" y="11"/>
                      <a:pt x="0" y="0"/>
                    </a:cubicBezTo>
                    <a:cubicBezTo>
                      <a:pt x="12" y="0"/>
                      <a:pt x="24" y="0"/>
                      <a:pt x="36" y="1"/>
                    </a:cubicBezTo>
                    <a:cubicBezTo>
                      <a:pt x="41" y="12"/>
                      <a:pt x="46" y="22"/>
                      <a:pt x="52" y="32"/>
                    </a:cubicBezTo>
                    <a:close/>
                  </a:path>
                </a:pathLst>
              </a:custGeom>
              <a:grpFill/>
              <a:ln w="28575">
                <a:solidFill>
                  <a:schemeClr val="bg1"/>
                </a:solidFill>
                <a:round/>
              </a:ln>
            </p:spPr>
            <p:txBody>
              <a:bodyPr anchor="ctr"/>
              <a:lstStyle/>
              <a:p>
                <a:pPr algn="ctr"/>
                <a:endParaRPr>
                  <a:cs typeface="+mn-ea"/>
                  <a:sym typeface="+mn-lt"/>
                </a:endParaRPr>
              </a:p>
            </p:txBody>
          </p:sp>
        </p:grpSp>
        <p:sp>
          <p:nvSpPr>
            <p:cNvPr id="19" name="Freeform: Shape 73"/>
            <p:cNvSpPr/>
            <p:nvPr/>
          </p:nvSpPr>
          <p:spPr bwMode="auto">
            <a:xfrm>
              <a:off x="5346395" y="2349725"/>
              <a:ext cx="1499210" cy="423692"/>
            </a:xfrm>
            <a:custGeom>
              <a:avLst/>
              <a:gdLst/>
              <a:ahLst/>
              <a:cxnLst>
                <a:cxn ang="0">
                  <a:pos x="251" y="63"/>
                </a:cxn>
                <a:cxn ang="0">
                  <a:pos x="134" y="36"/>
                </a:cxn>
                <a:cxn ang="0">
                  <a:pos x="74" y="48"/>
                </a:cxn>
                <a:cxn ang="0">
                  <a:pos x="20" y="76"/>
                </a:cxn>
                <a:cxn ang="0">
                  <a:pos x="0" y="47"/>
                </a:cxn>
                <a:cxn ang="0">
                  <a:pos x="63" y="15"/>
                </a:cxn>
                <a:cxn ang="0">
                  <a:pos x="132" y="1"/>
                </a:cxn>
                <a:cxn ang="0">
                  <a:pos x="202" y="7"/>
                </a:cxn>
                <a:cxn ang="0">
                  <a:pos x="268" y="32"/>
                </a:cxn>
                <a:cxn ang="0">
                  <a:pos x="251" y="63"/>
                </a:cxn>
              </a:cxnLst>
              <a:rect l="0" t="0" r="r" b="b"/>
              <a:pathLst>
                <a:path w="268" h="76">
                  <a:moveTo>
                    <a:pt x="251" y="63"/>
                  </a:moveTo>
                  <a:cubicBezTo>
                    <a:pt x="215" y="43"/>
                    <a:pt x="175" y="34"/>
                    <a:pt x="134" y="36"/>
                  </a:cubicBezTo>
                  <a:cubicBezTo>
                    <a:pt x="113" y="37"/>
                    <a:pt x="93" y="41"/>
                    <a:pt x="74" y="48"/>
                  </a:cubicBezTo>
                  <a:cubicBezTo>
                    <a:pt x="55" y="55"/>
                    <a:pt x="37" y="64"/>
                    <a:pt x="20" y="76"/>
                  </a:cubicBezTo>
                  <a:cubicBezTo>
                    <a:pt x="0" y="47"/>
                    <a:pt x="0" y="47"/>
                    <a:pt x="0" y="47"/>
                  </a:cubicBezTo>
                  <a:cubicBezTo>
                    <a:pt x="19" y="34"/>
                    <a:pt x="40" y="23"/>
                    <a:pt x="63" y="15"/>
                  </a:cubicBezTo>
                  <a:cubicBezTo>
                    <a:pt x="85" y="7"/>
                    <a:pt x="108" y="2"/>
                    <a:pt x="132" y="1"/>
                  </a:cubicBezTo>
                  <a:cubicBezTo>
                    <a:pt x="155" y="0"/>
                    <a:pt x="179" y="2"/>
                    <a:pt x="202" y="7"/>
                  </a:cubicBezTo>
                  <a:cubicBezTo>
                    <a:pt x="225" y="12"/>
                    <a:pt x="247" y="20"/>
                    <a:pt x="268" y="32"/>
                  </a:cubicBezTo>
                  <a:lnTo>
                    <a:pt x="251" y="63"/>
                  </a:lnTo>
                  <a:close/>
                </a:path>
              </a:pathLst>
            </a:custGeom>
            <a:solidFill>
              <a:schemeClr val="accent1">
                <a:lumMod val="75000"/>
              </a:schemeClr>
            </a:solidFill>
            <a:ln w="28575">
              <a:solidFill>
                <a:schemeClr val="bg1"/>
              </a:solidFill>
              <a:round/>
            </a:ln>
          </p:spPr>
          <p:txBody>
            <a:bodyPr anchor="ctr"/>
            <a:lstStyle/>
            <a:p>
              <a:pPr algn="ctr"/>
              <a:endParaRPr>
                <a:cs typeface="+mn-ea"/>
                <a:sym typeface="+mn-lt"/>
              </a:endParaRPr>
            </a:p>
          </p:txBody>
        </p:sp>
        <p:grpSp>
          <p:nvGrpSpPr>
            <p:cNvPr id="20" name="Group 74"/>
            <p:cNvGrpSpPr/>
            <p:nvPr/>
          </p:nvGrpSpPr>
          <p:grpSpPr>
            <a:xfrm>
              <a:off x="5163882" y="1880406"/>
              <a:ext cx="1825124" cy="730055"/>
              <a:chOff x="4025369" y="1918770"/>
              <a:chExt cx="1070325" cy="428133"/>
            </a:xfrm>
            <a:solidFill>
              <a:schemeClr val="accent1"/>
            </a:solidFill>
          </p:grpSpPr>
          <p:sp>
            <p:nvSpPr>
              <p:cNvPr id="44" name="Freeform: Shape 75"/>
              <p:cNvSpPr/>
              <p:nvPr/>
            </p:nvSpPr>
            <p:spPr bwMode="auto">
              <a:xfrm>
                <a:off x="4025369" y="2014336"/>
                <a:ext cx="1070325" cy="332567"/>
              </a:xfrm>
              <a:custGeom>
                <a:avLst/>
                <a:gdLst/>
                <a:ahLst/>
                <a:cxnLst>
                  <a:cxn ang="0">
                    <a:pos x="300" y="87"/>
                  </a:cxn>
                  <a:cxn ang="0">
                    <a:pos x="234" y="62"/>
                  </a:cxn>
                  <a:cxn ang="0">
                    <a:pos x="164" y="56"/>
                  </a:cxn>
                  <a:cxn ang="0">
                    <a:pos x="95" y="70"/>
                  </a:cxn>
                  <a:cxn ang="0">
                    <a:pos x="32" y="102"/>
                  </a:cxn>
                  <a:cxn ang="0">
                    <a:pos x="0" y="58"/>
                  </a:cxn>
                  <a:cxn ang="0">
                    <a:pos x="76" y="18"/>
                  </a:cxn>
                  <a:cxn ang="0">
                    <a:pos x="161" y="1"/>
                  </a:cxn>
                  <a:cxn ang="0">
                    <a:pos x="246" y="8"/>
                  </a:cxn>
                  <a:cxn ang="0">
                    <a:pos x="326" y="39"/>
                  </a:cxn>
                  <a:cxn ang="0">
                    <a:pos x="300" y="87"/>
                  </a:cxn>
                </a:cxnLst>
                <a:rect l="0" t="0" r="r" b="b"/>
                <a:pathLst>
                  <a:path w="326" h="102">
                    <a:moveTo>
                      <a:pt x="300" y="87"/>
                    </a:moveTo>
                    <a:cubicBezTo>
                      <a:pt x="279" y="75"/>
                      <a:pt x="257" y="67"/>
                      <a:pt x="234" y="62"/>
                    </a:cubicBezTo>
                    <a:cubicBezTo>
                      <a:pt x="211" y="57"/>
                      <a:pt x="187" y="55"/>
                      <a:pt x="164" y="56"/>
                    </a:cubicBezTo>
                    <a:cubicBezTo>
                      <a:pt x="140" y="57"/>
                      <a:pt x="117" y="62"/>
                      <a:pt x="95" y="70"/>
                    </a:cubicBezTo>
                    <a:cubicBezTo>
                      <a:pt x="72" y="78"/>
                      <a:pt x="51" y="89"/>
                      <a:pt x="32" y="102"/>
                    </a:cubicBezTo>
                    <a:cubicBezTo>
                      <a:pt x="0" y="58"/>
                      <a:pt x="0" y="58"/>
                      <a:pt x="0" y="58"/>
                    </a:cubicBezTo>
                    <a:cubicBezTo>
                      <a:pt x="23" y="41"/>
                      <a:pt x="49" y="28"/>
                      <a:pt x="76" y="18"/>
                    </a:cubicBezTo>
                    <a:cubicBezTo>
                      <a:pt x="103" y="8"/>
                      <a:pt x="132" y="3"/>
                      <a:pt x="161" y="1"/>
                    </a:cubicBezTo>
                    <a:cubicBezTo>
                      <a:pt x="189" y="0"/>
                      <a:pt x="218" y="2"/>
                      <a:pt x="246" y="8"/>
                    </a:cubicBezTo>
                    <a:cubicBezTo>
                      <a:pt x="274" y="14"/>
                      <a:pt x="301" y="25"/>
                      <a:pt x="326" y="39"/>
                    </a:cubicBezTo>
                    <a:lnTo>
                      <a:pt x="300" y="87"/>
                    </a:lnTo>
                    <a:close/>
                  </a:path>
                </a:pathLst>
              </a:custGeom>
              <a:grpFill/>
              <a:ln w="28575">
                <a:solidFill>
                  <a:schemeClr val="bg1"/>
                </a:solidFill>
                <a:round/>
              </a:ln>
            </p:spPr>
            <p:txBody>
              <a:bodyPr anchor="ctr"/>
              <a:lstStyle/>
              <a:p>
                <a:pPr algn="ctr"/>
                <a:endParaRPr>
                  <a:cs typeface="+mn-ea"/>
                  <a:sym typeface="+mn-lt"/>
                </a:endParaRPr>
              </a:p>
            </p:txBody>
          </p:sp>
          <p:sp>
            <p:nvSpPr>
              <p:cNvPr id="45" name="Freeform: Shape 76"/>
              <p:cNvSpPr/>
              <p:nvPr/>
            </p:nvSpPr>
            <p:spPr bwMode="auto">
              <a:xfrm>
                <a:off x="4495547" y="1918770"/>
                <a:ext cx="118502" cy="198775"/>
              </a:xfrm>
              <a:custGeom>
                <a:avLst/>
                <a:gdLst/>
                <a:ahLst/>
                <a:cxnLst>
                  <a:cxn ang="0">
                    <a:pos x="19" y="61"/>
                  </a:cxn>
                  <a:cxn ang="0">
                    <a:pos x="0" y="32"/>
                  </a:cxn>
                  <a:cxn ang="0">
                    <a:pos x="16" y="0"/>
                  </a:cxn>
                  <a:cxn ang="0">
                    <a:pos x="36" y="30"/>
                  </a:cxn>
                  <a:cxn ang="0">
                    <a:pos x="19" y="61"/>
                  </a:cxn>
                </a:cxnLst>
                <a:rect l="0" t="0" r="r" b="b"/>
                <a:pathLst>
                  <a:path w="36" h="61">
                    <a:moveTo>
                      <a:pt x="19" y="61"/>
                    </a:moveTo>
                    <a:cubicBezTo>
                      <a:pt x="13" y="51"/>
                      <a:pt x="7" y="41"/>
                      <a:pt x="0" y="32"/>
                    </a:cubicBezTo>
                    <a:cubicBezTo>
                      <a:pt x="4" y="21"/>
                      <a:pt x="10" y="10"/>
                      <a:pt x="16" y="0"/>
                    </a:cubicBezTo>
                    <a:cubicBezTo>
                      <a:pt x="23" y="9"/>
                      <a:pt x="30" y="19"/>
                      <a:pt x="36" y="30"/>
                    </a:cubicBezTo>
                    <a:cubicBezTo>
                      <a:pt x="30" y="40"/>
                      <a:pt x="24" y="50"/>
                      <a:pt x="19" y="61"/>
                    </a:cubicBezTo>
                    <a:close/>
                  </a:path>
                </a:pathLst>
              </a:custGeom>
              <a:grpFill/>
              <a:ln w="28575">
                <a:solidFill>
                  <a:schemeClr val="bg1"/>
                </a:solidFill>
                <a:round/>
              </a:ln>
            </p:spPr>
            <p:txBody>
              <a:bodyPr anchor="ctr"/>
              <a:lstStyle/>
              <a:p>
                <a:pPr algn="ctr"/>
                <a:endParaRPr>
                  <a:cs typeface="+mn-ea"/>
                  <a:sym typeface="+mn-lt"/>
                </a:endParaRPr>
              </a:p>
            </p:txBody>
          </p:sp>
        </p:grpSp>
        <p:sp>
          <p:nvSpPr>
            <p:cNvPr id="21" name="Freeform: Shape 78"/>
            <p:cNvSpPr/>
            <p:nvPr/>
          </p:nvSpPr>
          <p:spPr bwMode="auto">
            <a:xfrm>
              <a:off x="6747829" y="2532236"/>
              <a:ext cx="827827" cy="1231962"/>
            </a:xfrm>
            <a:custGeom>
              <a:avLst/>
              <a:gdLst/>
              <a:ahLst/>
              <a:cxnLst>
                <a:cxn ang="0">
                  <a:pos x="113" y="221"/>
                </a:cxn>
                <a:cxn ang="0">
                  <a:pos x="83" y="111"/>
                </a:cxn>
                <a:cxn ang="0">
                  <a:pos x="0" y="31"/>
                </a:cxn>
                <a:cxn ang="0">
                  <a:pos x="17" y="0"/>
                </a:cxn>
                <a:cxn ang="0">
                  <a:pos x="113" y="93"/>
                </a:cxn>
                <a:cxn ang="0">
                  <a:pos x="139" y="154"/>
                </a:cxn>
                <a:cxn ang="0">
                  <a:pos x="148" y="221"/>
                </a:cxn>
                <a:cxn ang="0">
                  <a:pos x="113" y="221"/>
                </a:cxn>
              </a:cxnLst>
              <a:rect l="0" t="0" r="r" b="b"/>
              <a:pathLst>
                <a:path w="148" h="221">
                  <a:moveTo>
                    <a:pt x="113" y="221"/>
                  </a:moveTo>
                  <a:cubicBezTo>
                    <a:pt x="113" y="182"/>
                    <a:pt x="102" y="144"/>
                    <a:pt x="83" y="111"/>
                  </a:cubicBezTo>
                  <a:cubicBezTo>
                    <a:pt x="63" y="77"/>
                    <a:pt x="34" y="49"/>
                    <a:pt x="0" y="31"/>
                  </a:cubicBezTo>
                  <a:cubicBezTo>
                    <a:pt x="17" y="0"/>
                    <a:pt x="17" y="0"/>
                    <a:pt x="17" y="0"/>
                  </a:cubicBezTo>
                  <a:cubicBezTo>
                    <a:pt x="56" y="21"/>
                    <a:pt x="90" y="54"/>
                    <a:pt x="113" y="93"/>
                  </a:cubicBezTo>
                  <a:cubicBezTo>
                    <a:pt x="124" y="112"/>
                    <a:pt x="133" y="133"/>
                    <a:pt x="139" y="154"/>
                  </a:cubicBezTo>
                  <a:cubicBezTo>
                    <a:pt x="145" y="176"/>
                    <a:pt x="148" y="199"/>
                    <a:pt x="148" y="221"/>
                  </a:cubicBezTo>
                  <a:lnTo>
                    <a:pt x="113" y="221"/>
                  </a:lnTo>
                  <a:close/>
                </a:path>
              </a:pathLst>
            </a:custGeom>
            <a:solidFill>
              <a:schemeClr val="accent2">
                <a:lumMod val="75000"/>
              </a:schemeClr>
            </a:solidFill>
            <a:ln w="28575">
              <a:solidFill>
                <a:schemeClr val="bg1"/>
              </a:solidFill>
              <a:round/>
            </a:ln>
          </p:spPr>
          <p:txBody>
            <a:bodyPr anchor="ctr"/>
            <a:lstStyle/>
            <a:p>
              <a:pPr algn="ctr"/>
              <a:endParaRPr>
                <a:cs typeface="+mn-ea"/>
                <a:sym typeface="+mn-lt"/>
              </a:endParaRPr>
            </a:p>
          </p:txBody>
        </p:sp>
        <p:grpSp>
          <p:nvGrpSpPr>
            <p:cNvPr id="22" name="Group 79"/>
            <p:cNvGrpSpPr/>
            <p:nvPr/>
          </p:nvGrpSpPr>
          <p:grpSpPr>
            <a:xfrm>
              <a:off x="6845606" y="2258467"/>
              <a:ext cx="1036412" cy="1505731"/>
              <a:chOff x="5011598" y="2140480"/>
              <a:chExt cx="607793" cy="883020"/>
            </a:xfrm>
            <a:solidFill>
              <a:schemeClr val="accent2"/>
            </a:solidFill>
          </p:grpSpPr>
          <p:sp>
            <p:nvSpPr>
              <p:cNvPr id="42" name="Freeform: Shape 80"/>
              <p:cNvSpPr/>
              <p:nvPr/>
            </p:nvSpPr>
            <p:spPr bwMode="auto">
              <a:xfrm>
                <a:off x="5011598" y="2140480"/>
                <a:ext cx="607793" cy="883020"/>
              </a:xfrm>
              <a:custGeom>
                <a:avLst/>
                <a:gdLst/>
                <a:ahLst/>
                <a:cxnLst>
                  <a:cxn ang="0">
                    <a:pos x="131" y="269"/>
                  </a:cxn>
                  <a:cxn ang="0">
                    <a:pos x="122" y="202"/>
                  </a:cxn>
                  <a:cxn ang="0">
                    <a:pos x="96" y="141"/>
                  </a:cxn>
                  <a:cxn ang="0">
                    <a:pos x="0" y="48"/>
                  </a:cxn>
                  <a:cxn ang="0">
                    <a:pos x="26" y="0"/>
                  </a:cxn>
                  <a:cxn ang="0">
                    <a:pos x="143" y="113"/>
                  </a:cxn>
                  <a:cxn ang="0">
                    <a:pos x="175" y="188"/>
                  </a:cxn>
                  <a:cxn ang="0">
                    <a:pos x="186" y="269"/>
                  </a:cxn>
                  <a:cxn ang="0">
                    <a:pos x="131" y="269"/>
                  </a:cxn>
                </a:cxnLst>
                <a:rect l="0" t="0" r="r" b="b"/>
                <a:pathLst>
                  <a:path w="186" h="269">
                    <a:moveTo>
                      <a:pt x="131" y="269"/>
                    </a:moveTo>
                    <a:cubicBezTo>
                      <a:pt x="131" y="247"/>
                      <a:pt x="128" y="224"/>
                      <a:pt x="122" y="202"/>
                    </a:cubicBezTo>
                    <a:cubicBezTo>
                      <a:pt x="116" y="181"/>
                      <a:pt x="107" y="160"/>
                      <a:pt x="96" y="141"/>
                    </a:cubicBezTo>
                    <a:cubicBezTo>
                      <a:pt x="73" y="102"/>
                      <a:pt x="39" y="69"/>
                      <a:pt x="0" y="48"/>
                    </a:cubicBezTo>
                    <a:cubicBezTo>
                      <a:pt x="26" y="0"/>
                      <a:pt x="26" y="0"/>
                      <a:pt x="26" y="0"/>
                    </a:cubicBezTo>
                    <a:cubicBezTo>
                      <a:pt x="75" y="26"/>
                      <a:pt x="115" y="65"/>
                      <a:pt x="143" y="113"/>
                    </a:cubicBezTo>
                    <a:cubicBezTo>
                      <a:pt x="157" y="136"/>
                      <a:pt x="168" y="162"/>
                      <a:pt x="175" y="188"/>
                    </a:cubicBezTo>
                    <a:cubicBezTo>
                      <a:pt x="182" y="214"/>
                      <a:pt x="186" y="242"/>
                      <a:pt x="186" y="269"/>
                    </a:cubicBezTo>
                    <a:lnTo>
                      <a:pt x="131" y="269"/>
                    </a:lnTo>
                    <a:close/>
                  </a:path>
                </a:pathLst>
              </a:custGeom>
              <a:grpFill/>
              <a:ln w="28575">
                <a:solidFill>
                  <a:schemeClr val="bg1"/>
                </a:solidFill>
                <a:round/>
              </a:ln>
            </p:spPr>
            <p:txBody>
              <a:bodyPr anchor="ctr"/>
              <a:lstStyle/>
              <a:p>
                <a:pPr algn="ctr"/>
                <a:endParaRPr>
                  <a:cs typeface="+mn-ea"/>
                  <a:sym typeface="+mn-lt"/>
                </a:endParaRPr>
              </a:p>
            </p:txBody>
          </p:sp>
          <p:sp>
            <p:nvSpPr>
              <p:cNvPr id="43" name="Freeform: Shape 81"/>
              <p:cNvSpPr/>
              <p:nvPr/>
            </p:nvSpPr>
            <p:spPr bwMode="auto">
              <a:xfrm>
                <a:off x="5393857" y="2457757"/>
                <a:ext cx="168194" cy="103211"/>
              </a:xfrm>
              <a:custGeom>
                <a:avLst/>
                <a:gdLst/>
                <a:ahLst/>
                <a:cxnLst>
                  <a:cxn ang="0">
                    <a:pos x="0" y="32"/>
                  </a:cxn>
                  <a:cxn ang="0">
                    <a:pos x="16" y="1"/>
                  </a:cxn>
                  <a:cxn ang="0">
                    <a:pos x="52" y="1"/>
                  </a:cxn>
                  <a:cxn ang="0">
                    <a:pos x="35" y="32"/>
                  </a:cxn>
                  <a:cxn ang="0">
                    <a:pos x="0" y="32"/>
                  </a:cxn>
                </a:cxnLst>
                <a:rect l="0" t="0" r="r" b="b"/>
                <a:pathLst>
                  <a:path w="52" h="32">
                    <a:moveTo>
                      <a:pt x="0" y="32"/>
                    </a:moveTo>
                    <a:cubicBezTo>
                      <a:pt x="6" y="22"/>
                      <a:pt x="11" y="12"/>
                      <a:pt x="16" y="1"/>
                    </a:cubicBezTo>
                    <a:cubicBezTo>
                      <a:pt x="28" y="1"/>
                      <a:pt x="40" y="0"/>
                      <a:pt x="52" y="1"/>
                    </a:cubicBezTo>
                    <a:cubicBezTo>
                      <a:pt x="47" y="12"/>
                      <a:pt x="41" y="22"/>
                      <a:pt x="35" y="32"/>
                    </a:cubicBezTo>
                    <a:cubicBezTo>
                      <a:pt x="23" y="32"/>
                      <a:pt x="11" y="32"/>
                      <a:pt x="0" y="32"/>
                    </a:cubicBezTo>
                    <a:close/>
                  </a:path>
                </a:pathLst>
              </a:custGeom>
              <a:grpFill/>
              <a:ln w="28575">
                <a:solidFill>
                  <a:schemeClr val="bg1"/>
                </a:solidFill>
                <a:round/>
              </a:ln>
            </p:spPr>
            <p:txBody>
              <a:bodyPr anchor="ctr"/>
              <a:lstStyle/>
              <a:p>
                <a:pPr algn="ctr"/>
                <a:endParaRPr>
                  <a:cs typeface="+mn-ea"/>
                  <a:sym typeface="+mn-lt"/>
                </a:endParaRPr>
              </a:p>
            </p:txBody>
          </p:sp>
        </p:grpSp>
        <p:grpSp>
          <p:nvGrpSpPr>
            <p:cNvPr id="23" name="Group 88"/>
            <p:cNvGrpSpPr/>
            <p:nvPr/>
          </p:nvGrpSpPr>
          <p:grpSpPr>
            <a:xfrm>
              <a:off x="5157353" y="2727784"/>
              <a:ext cx="1916382" cy="1890312"/>
              <a:chOff x="4021546" y="2415707"/>
              <a:chExt cx="1123844" cy="1108554"/>
            </a:xfrm>
            <a:solidFill>
              <a:schemeClr val="bg1">
                <a:lumMod val="65000"/>
              </a:schemeClr>
            </a:solidFill>
          </p:grpSpPr>
          <p:sp>
            <p:nvSpPr>
              <p:cNvPr id="24" name="Rectangle 89"/>
              <p:cNvSpPr/>
              <p:nvPr/>
            </p:nvSpPr>
            <p:spPr bwMode="auto">
              <a:xfrm>
                <a:off x="4602580" y="2415707"/>
                <a:ext cx="80276" cy="370793"/>
              </a:xfrm>
              <a:prstGeom prst="rect">
                <a:avLst/>
              </a:prstGeom>
              <a:grpFill/>
              <a:ln w="9525">
                <a:noFill/>
                <a:miter lim="800000"/>
              </a:ln>
            </p:spPr>
            <p:txBody>
              <a:bodyPr anchor="ctr"/>
              <a:lstStyle/>
              <a:p>
                <a:pPr algn="ctr"/>
                <a:endParaRPr>
                  <a:cs typeface="+mn-ea"/>
                  <a:sym typeface="+mn-lt"/>
                </a:endParaRPr>
              </a:p>
            </p:txBody>
          </p:sp>
          <p:sp>
            <p:nvSpPr>
              <p:cNvPr id="25" name="Freeform: Shape 90"/>
              <p:cNvSpPr/>
              <p:nvPr/>
            </p:nvSpPr>
            <p:spPr bwMode="auto">
              <a:xfrm>
                <a:off x="4430564" y="2549499"/>
                <a:ext cx="164373" cy="263760"/>
              </a:xfrm>
              <a:custGeom>
                <a:avLst/>
                <a:gdLst/>
                <a:ahLst/>
                <a:cxnLst>
                  <a:cxn ang="0">
                    <a:pos x="20" y="0"/>
                  </a:cxn>
                  <a:cxn ang="0">
                    <a:pos x="0" y="7"/>
                  </a:cxn>
                  <a:cxn ang="0">
                    <a:pos x="23" y="69"/>
                  </a:cxn>
                  <a:cxn ang="0">
                    <a:pos x="43" y="62"/>
                  </a:cxn>
                  <a:cxn ang="0">
                    <a:pos x="20" y="0"/>
                  </a:cxn>
                </a:cxnLst>
                <a:rect l="0" t="0" r="r" b="b"/>
                <a:pathLst>
                  <a:path w="43" h="69">
                    <a:moveTo>
                      <a:pt x="20" y="0"/>
                    </a:moveTo>
                    <a:lnTo>
                      <a:pt x="0" y="7"/>
                    </a:lnTo>
                    <a:lnTo>
                      <a:pt x="23" y="69"/>
                    </a:lnTo>
                    <a:lnTo>
                      <a:pt x="43" y="62"/>
                    </a:lnTo>
                    <a:lnTo>
                      <a:pt x="20" y="0"/>
                    </a:lnTo>
                    <a:close/>
                  </a:path>
                </a:pathLst>
              </a:custGeom>
              <a:grpFill/>
              <a:ln w="9525">
                <a:noFill/>
                <a:round/>
              </a:ln>
            </p:spPr>
            <p:txBody>
              <a:bodyPr anchor="ctr"/>
              <a:lstStyle/>
              <a:p>
                <a:pPr algn="ctr"/>
                <a:endParaRPr>
                  <a:cs typeface="+mn-ea"/>
                  <a:sym typeface="+mn-lt"/>
                </a:endParaRPr>
              </a:p>
            </p:txBody>
          </p:sp>
          <p:sp>
            <p:nvSpPr>
              <p:cNvPr id="26" name="Freeform: Shape 91"/>
              <p:cNvSpPr/>
              <p:nvPr/>
            </p:nvSpPr>
            <p:spPr bwMode="auto">
              <a:xfrm>
                <a:off x="4258546" y="2591546"/>
                <a:ext cx="252291" cy="279050"/>
              </a:xfrm>
              <a:custGeom>
                <a:avLst/>
                <a:gdLst/>
                <a:ahLst/>
                <a:cxnLst>
                  <a:cxn ang="0">
                    <a:pos x="17" y="0"/>
                  </a:cxn>
                  <a:cxn ang="0">
                    <a:pos x="0" y="14"/>
                  </a:cxn>
                  <a:cxn ang="0">
                    <a:pos x="50" y="73"/>
                  </a:cxn>
                  <a:cxn ang="0">
                    <a:pos x="66" y="59"/>
                  </a:cxn>
                  <a:cxn ang="0">
                    <a:pos x="17" y="0"/>
                  </a:cxn>
                </a:cxnLst>
                <a:rect l="0" t="0" r="r" b="b"/>
                <a:pathLst>
                  <a:path w="66" h="73">
                    <a:moveTo>
                      <a:pt x="17" y="0"/>
                    </a:moveTo>
                    <a:lnTo>
                      <a:pt x="0" y="14"/>
                    </a:lnTo>
                    <a:lnTo>
                      <a:pt x="50" y="73"/>
                    </a:lnTo>
                    <a:lnTo>
                      <a:pt x="66" y="59"/>
                    </a:lnTo>
                    <a:lnTo>
                      <a:pt x="17" y="0"/>
                    </a:lnTo>
                    <a:close/>
                  </a:path>
                </a:pathLst>
              </a:custGeom>
              <a:grpFill/>
              <a:ln w="9525">
                <a:noFill/>
                <a:round/>
              </a:ln>
            </p:spPr>
            <p:txBody>
              <a:bodyPr anchor="ctr"/>
              <a:lstStyle/>
              <a:p>
                <a:pPr algn="ctr"/>
                <a:endParaRPr>
                  <a:cs typeface="+mn-ea"/>
                  <a:sym typeface="+mn-lt"/>
                </a:endParaRPr>
              </a:p>
            </p:txBody>
          </p:sp>
          <p:sp>
            <p:nvSpPr>
              <p:cNvPr id="27" name="Freeform: Shape 92"/>
              <p:cNvSpPr/>
              <p:nvPr/>
            </p:nvSpPr>
            <p:spPr bwMode="auto">
              <a:xfrm>
                <a:off x="4227966" y="2775031"/>
                <a:ext cx="217889" cy="172018"/>
              </a:xfrm>
              <a:custGeom>
                <a:avLst/>
                <a:gdLst/>
                <a:ahLst/>
                <a:cxnLst>
                  <a:cxn ang="0">
                    <a:pos x="11" y="0"/>
                  </a:cxn>
                  <a:cxn ang="0">
                    <a:pos x="0" y="18"/>
                  </a:cxn>
                  <a:cxn ang="0">
                    <a:pos x="46" y="45"/>
                  </a:cxn>
                  <a:cxn ang="0">
                    <a:pos x="57" y="27"/>
                  </a:cxn>
                  <a:cxn ang="0">
                    <a:pos x="11" y="0"/>
                  </a:cxn>
                </a:cxnLst>
                <a:rect l="0" t="0" r="r" b="b"/>
                <a:pathLst>
                  <a:path w="57" h="45">
                    <a:moveTo>
                      <a:pt x="11" y="0"/>
                    </a:moveTo>
                    <a:lnTo>
                      <a:pt x="0" y="18"/>
                    </a:lnTo>
                    <a:lnTo>
                      <a:pt x="46" y="45"/>
                    </a:lnTo>
                    <a:lnTo>
                      <a:pt x="57" y="27"/>
                    </a:lnTo>
                    <a:lnTo>
                      <a:pt x="11" y="0"/>
                    </a:lnTo>
                    <a:close/>
                  </a:path>
                </a:pathLst>
              </a:custGeom>
              <a:grpFill/>
              <a:ln w="9525">
                <a:noFill/>
                <a:round/>
              </a:ln>
            </p:spPr>
            <p:txBody>
              <a:bodyPr anchor="ctr"/>
              <a:lstStyle/>
              <a:p>
                <a:pPr algn="ctr"/>
                <a:endParaRPr>
                  <a:cs typeface="+mn-ea"/>
                  <a:sym typeface="+mn-lt"/>
                </a:endParaRPr>
              </a:p>
            </p:txBody>
          </p:sp>
          <p:sp>
            <p:nvSpPr>
              <p:cNvPr id="28" name="Freeform: Shape 93"/>
              <p:cNvSpPr/>
              <p:nvPr/>
            </p:nvSpPr>
            <p:spPr bwMode="auto">
              <a:xfrm>
                <a:off x="4021546" y="2889709"/>
                <a:ext cx="382259" cy="145258"/>
              </a:xfrm>
              <a:custGeom>
                <a:avLst/>
                <a:gdLst/>
                <a:ahLst/>
                <a:cxnLst>
                  <a:cxn ang="0">
                    <a:pos x="4" y="0"/>
                  </a:cxn>
                  <a:cxn ang="0">
                    <a:pos x="0" y="21"/>
                  </a:cxn>
                  <a:cxn ang="0">
                    <a:pos x="96" y="38"/>
                  </a:cxn>
                  <a:cxn ang="0">
                    <a:pos x="100" y="16"/>
                  </a:cxn>
                  <a:cxn ang="0">
                    <a:pos x="4" y="0"/>
                  </a:cxn>
                </a:cxnLst>
                <a:rect l="0" t="0" r="r" b="b"/>
                <a:pathLst>
                  <a:path w="100" h="38">
                    <a:moveTo>
                      <a:pt x="4" y="0"/>
                    </a:moveTo>
                    <a:lnTo>
                      <a:pt x="0" y="21"/>
                    </a:lnTo>
                    <a:lnTo>
                      <a:pt x="96" y="38"/>
                    </a:lnTo>
                    <a:lnTo>
                      <a:pt x="100" y="16"/>
                    </a:lnTo>
                    <a:lnTo>
                      <a:pt x="4" y="0"/>
                    </a:lnTo>
                    <a:close/>
                  </a:path>
                </a:pathLst>
              </a:custGeom>
              <a:grpFill/>
              <a:ln w="9525">
                <a:noFill/>
                <a:round/>
              </a:ln>
            </p:spPr>
            <p:txBody>
              <a:bodyPr anchor="ctr"/>
              <a:lstStyle/>
              <a:p>
                <a:pPr algn="ctr"/>
                <a:endParaRPr>
                  <a:cs typeface="+mn-ea"/>
                  <a:sym typeface="+mn-lt"/>
                </a:endParaRPr>
              </a:p>
            </p:txBody>
          </p:sp>
          <p:sp>
            <p:nvSpPr>
              <p:cNvPr id="29" name="Freeform: Shape 94"/>
              <p:cNvSpPr/>
              <p:nvPr/>
            </p:nvSpPr>
            <p:spPr bwMode="auto">
              <a:xfrm>
                <a:off x="4254725" y="3038791"/>
                <a:ext cx="149082" cy="107033"/>
              </a:xfrm>
              <a:custGeom>
                <a:avLst/>
                <a:gdLst/>
                <a:ahLst/>
                <a:cxnLst>
                  <a:cxn ang="0">
                    <a:pos x="0" y="7"/>
                  </a:cxn>
                  <a:cxn ang="0">
                    <a:pos x="4" y="28"/>
                  </a:cxn>
                  <a:cxn ang="0">
                    <a:pos x="39" y="21"/>
                  </a:cxn>
                  <a:cxn ang="0">
                    <a:pos x="35" y="0"/>
                  </a:cxn>
                  <a:cxn ang="0">
                    <a:pos x="0" y="7"/>
                  </a:cxn>
                </a:cxnLst>
                <a:rect l="0" t="0" r="r" b="b"/>
                <a:pathLst>
                  <a:path w="39" h="28">
                    <a:moveTo>
                      <a:pt x="0" y="7"/>
                    </a:moveTo>
                    <a:lnTo>
                      <a:pt x="4" y="28"/>
                    </a:lnTo>
                    <a:lnTo>
                      <a:pt x="39" y="21"/>
                    </a:lnTo>
                    <a:lnTo>
                      <a:pt x="35" y="0"/>
                    </a:lnTo>
                    <a:lnTo>
                      <a:pt x="0" y="7"/>
                    </a:lnTo>
                    <a:close/>
                  </a:path>
                </a:pathLst>
              </a:custGeom>
              <a:grpFill/>
              <a:ln w="9525">
                <a:noFill/>
                <a:round/>
              </a:ln>
            </p:spPr>
            <p:txBody>
              <a:bodyPr anchor="ctr"/>
              <a:lstStyle/>
              <a:p>
                <a:pPr algn="ctr"/>
                <a:endParaRPr>
                  <a:cs typeface="+mn-ea"/>
                  <a:sym typeface="+mn-lt"/>
                </a:endParaRPr>
              </a:p>
            </p:txBody>
          </p:sp>
          <p:sp>
            <p:nvSpPr>
              <p:cNvPr id="30" name="Freeform: Shape 95"/>
              <p:cNvSpPr/>
              <p:nvPr/>
            </p:nvSpPr>
            <p:spPr bwMode="auto">
              <a:xfrm>
                <a:off x="4212675" y="3130533"/>
                <a:ext cx="233179" cy="179663"/>
              </a:xfrm>
              <a:custGeom>
                <a:avLst/>
                <a:gdLst/>
                <a:ahLst/>
                <a:cxnLst>
                  <a:cxn ang="0">
                    <a:pos x="0" y="28"/>
                  </a:cxn>
                  <a:cxn ang="0">
                    <a:pos x="11" y="47"/>
                  </a:cxn>
                  <a:cxn ang="0">
                    <a:pos x="61" y="18"/>
                  </a:cxn>
                  <a:cxn ang="0">
                    <a:pos x="50" y="0"/>
                  </a:cxn>
                  <a:cxn ang="0">
                    <a:pos x="0" y="28"/>
                  </a:cxn>
                </a:cxnLst>
                <a:rect l="0" t="0" r="r" b="b"/>
                <a:pathLst>
                  <a:path w="61" h="47">
                    <a:moveTo>
                      <a:pt x="0" y="28"/>
                    </a:moveTo>
                    <a:lnTo>
                      <a:pt x="11" y="47"/>
                    </a:lnTo>
                    <a:lnTo>
                      <a:pt x="61" y="18"/>
                    </a:lnTo>
                    <a:lnTo>
                      <a:pt x="50" y="0"/>
                    </a:lnTo>
                    <a:lnTo>
                      <a:pt x="0" y="28"/>
                    </a:lnTo>
                    <a:close/>
                  </a:path>
                </a:pathLst>
              </a:custGeom>
              <a:grpFill/>
              <a:ln w="9525">
                <a:noFill/>
                <a:round/>
              </a:ln>
            </p:spPr>
            <p:txBody>
              <a:bodyPr anchor="ctr"/>
              <a:lstStyle/>
              <a:p>
                <a:pPr algn="ctr"/>
                <a:endParaRPr>
                  <a:cs typeface="+mn-ea"/>
                  <a:sym typeface="+mn-lt"/>
                </a:endParaRPr>
              </a:p>
            </p:txBody>
          </p:sp>
          <p:sp>
            <p:nvSpPr>
              <p:cNvPr id="31" name="Freeform: Shape 96"/>
              <p:cNvSpPr/>
              <p:nvPr/>
            </p:nvSpPr>
            <p:spPr bwMode="auto">
              <a:xfrm>
                <a:off x="4331177" y="3203161"/>
                <a:ext cx="179663" cy="194953"/>
              </a:xfrm>
              <a:custGeom>
                <a:avLst/>
                <a:gdLst/>
                <a:ahLst/>
                <a:cxnLst>
                  <a:cxn ang="0">
                    <a:pos x="0" y="37"/>
                  </a:cxn>
                  <a:cxn ang="0">
                    <a:pos x="16" y="51"/>
                  </a:cxn>
                  <a:cxn ang="0">
                    <a:pos x="47" y="14"/>
                  </a:cxn>
                  <a:cxn ang="0">
                    <a:pos x="31" y="0"/>
                  </a:cxn>
                  <a:cxn ang="0">
                    <a:pos x="0" y="37"/>
                  </a:cxn>
                </a:cxnLst>
                <a:rect l="0" t="0" r="r" b="b"/>
                <a:pathLst>
                  <a:path w="47" h="51">
                    <a:moveTo>
                      <a:pt x="0" y="37"/>
                    </a:moveTo>
                    <a:lnTo>
                      <a:pt x="16" y="51"/>
                    </a:lnTo>
                    <a:lnTo>
                      <a:pt x="47" y="14"/>
                    </a:lnTo>
                    <a:lnTo>
                      <a:pt x="31" y="0"/>
                    </a:lnTo>
                    <a:lnTo>
                      <a:pt x="0" y="37"/>
                    </a:lnTo>
                    <a:close/>
                  </a:path>
                </a:pathLst>
              </a:custGeom>
              <a:grpFill/>
              <a:ln w="9525">
                <a:noFill/>
                <a:round/>
              </a:ln>
            </p:spPr>
            <p:txBody>
              <a:bodyPr anchor="ctr"/>
              <a:lstStyle/>
              <a:p>
                <a:pPr algn="ctr"/>
                <a:endParaRPr>
                  <a:cs typeface="+mn-ea"/>
                  <a:sym typeface="+mn-lt"/>
                </a:endParaRPr>
              </a:p>
            </p:txBody>
          </p:sp>
          <p:sp>
            <p:nvSpPr>
              <p:cNvPr id="32" name="Freeform: Shape 97"/>
              <p:cNvSpPr/>
              <p:nvPr/>
            </p:nvSpPr>
            <p:spPr bwMode="auto">
              <a:xfrm>
                <a:off x="4442031" y="3260501"/>
                <a:ext cx="152904" cy="240825"/>
              </a:xfrm>
              <a:custGeom>
                <a:avLst/>
                <a:gdLst/>
                <a:ahLst/>
                <a:cxnLst>
                  <a:cxn ang="0">
                    <a:pos x="0" y="56"/>
                  </a:cxn>
                  <a:cxn ang="0">
                    <a:pos x="20" y="63"/>
                  </a:cxn>
                  <a:cxn ang="0">
                    <a:pos x="40" y="7"/>
                  </a:cxn>
                  <a:cxn ang="0">
                    <a:pos x="20" y="0"/>
                  </a:cxn>
                  <a:cxn ang="0">
                    <a:pos x="0" y="56"/>
                  </a:cxn>
                </a:cxnLst>
                <a:rect l="0" t="0" r="r" b="b"/>
                <a:pathLst>
                  <a:path w="40" h="63">
                    <a:moveTo>
                      <a:pt x="0" y="56"/>
                    </a:moveTo>
                    <a:lnTo>
                      <a:pt x="20" y="63"/>
                    </a:lnTo>
                    <a:lnTo>
                      <a:pt x="40" y="7"/>
                    </a:lnTo>
                    <a:lnTo>
                      <a:pt x="20" y="0"/>
                    </a:lnTo>
                    <a:lnTo>
                      <a:pt x="0" y="56"/>
                    </a:lnTo>
                    <a:close/>
                  </a:path>
                </a:pathLst>
              </a:custGeom>
              <a:grpFill/>
              <a:ln w="9525">
                <a:noFill/>
                <a:round/>
              </a:ln>
            </p:spPr>
            <p:txBody>
              <a:bodyPr anchor="ctr"/>
              <a:lstStyle/>
              <a:p>
                <a:pPr algn="ctr"/>
                <a:endParaRPr>
                  <a:cs typeface="+mn-ea"/>
                  <a:sym typeface="+mn-lt"/>
                </a:endParaRPr>
              </a:p>
            </p:txBody>
          </p:sp>
          <p:sp>
            <p:nvSpPr>
              <p:cNvPr id="33" name="Rectangle 98"/>
              <p:cNvSpPr/>
              <p:nvPr/>
            </p:nvSpPr>
            <p:spPr bwMode="auto">
              <a:xfrm>
                <a:off x="4602580" y="3291082"/>
                <a:ext cx="80276" cy="175839"/>
              </a:xfrm>
              <a:prstGeom prst="rect">
                <a:avLst/>
              </a:prstGeom>
              <a:grpFill/>
              <a:ln w="9525">
                <a:noFill/>
                <a:miter lim="800000"/>
              </a:ln>
            </p:spPr>
            <p:txBody>
              <a:bodyPr anchor="ctr"/>
              <a:lstStyle/>
              <a:p>
                <a:pPr algn="ctr"/>
                <a:endParaRPr>
                  <a:cs typeface="+mn-ea"/>
                  <a:sym typeface="+mn-lt"/>
                </a:endParaRPr>
              </a:p>
            </p:txBody>
          </p:sp>
          <p:sp>
            <p:nvSpPr>
              <p:cNvPr id="34" name="Freeform: Shape 99"/>
              <p:cNvSpPr/>
              <p:nvPr/>
            </p:nvSpPr>
            <p:spPr bwMode="auto">
              <a:xfrm>
                <a:off x="4690500" y="3260501"/>
                <a:ext cx="160549" cy="263760"/>
              </a:xfrm>
              <a:custGeom>
                <a:avLst/>
                <a:gdLst/>
                <a:ahLst/>
                <a:cxnLst>
                  <a:cxn ang="0">
                    <a:pos x="23" y="69"/>
                  </a:cxn>
                  <a:cxn ang="0">
                    <a:pos x="42" y="63"/>
                  </a:cxn>
                  <a:cxn ang="0">
                    <a:pos x="20" y="0"/>
                  </a:cxn>
                  <a:cxn ang="0">
                    <a:pos x="0" y="7"/>
                  </a:cxn>
                  <a:cxn ang="0">
                    <a:pos x="23" y="69"/>
                  </a:cxn>
                </a:cxnLst>
                <a:rect l="0" t="0" r="r" b="b"/>
                <a:pathLst>
                  <a:path w="42" h="69">
                    <a:moveTo>
                      <a:pt x="23" y="69"/>
                    </a:moveTo>
                    <a:lnTo>
                      <a:pt x="42" y="63"/>
                    </a:lnTo>
                    <a:lnTo>
                      <a:pt x="20" y="0"/>
                    </a:lnTo>
                    <a:lnTo>
                      <a:pt x="0" y="7"/>
                    </a:lnTo>
                    <a:lnTo>
                      <a:pt x="23" y="69"/>
                    </a:lnTo>
                    <a:close/>
                  </a:path>
                </a:pathLst>
              </a:custGeom>
              <a:grpFill/>
              <a:ln w="9525">
                <a:noFill/>
                <a:round/>
              </a:ln>
            </p:spPr>
            <p:txBody>
              <a:bodyPr anchor="ctr"/>
              <a:lstStyle/>
              <a:p>
                <a:pPr algn="ctr"/>
                <a:endParaRPr>
                  <a:cs typeface="+mn-ea"/>
                  <a:sym typeface="+mn-lt"/>
                </a:endParaRPr>
              </a:p>
            </p:txBody>
          </p:sp>
          <p:sp>
            <p:nvSpPr>
              <p:cNvPr id="35" name="Freeform: Shape 100"/>
              <p:cNvSpPr/>
              <p:nvPr/>
            </p:nvSpPr>
            <p:spPr bwMode="auto">
              <a:xfrm>
                <a:off x="4774597" y="3203161"/>
                <a:ext cx="175839" cy="191130"/>
              </a:xfrm>
              <a:custGeom>
                <a:avLst/>
                <a:gdLst/>
                <a:ahLst/>
                <a:cxnLst>
                  <a:cxn ang="0">
                    <a:pos x="30" y="50"/>
                  </a:cxn>
                  <a:cxn ang="0">
                    <a:pos x="46" y="36"/>
                  </a:cxn>
                  <a:cxn ang="0">
                    <a:pos x="16" y="0"/>
                  </a:cxn>
                  <a:cxn ang="0">
                    <a:pos x="0" y="14"/>
                  </a:cxn>
                  <a:cxn ang="0">
                    <a:pos x="30" y="50"/>
                  </a:cxn>
                </a:cxnLst>
                <a:rect l="0" t="0" r="r" b="b"/>
                <a:pathLst>
                  <a:path w="46" h="50">
                    <a:moveTo>
                      <a:pt x="30" y="50"/>
                    </a:moveTo>
                    <a:lnTo>
                      <a:pt x="46" y="36"/>
                    </a:lnTo>
                    <a:lnTo>
                      <a:pt x="16" y="0"/>
                    </a:lnTo>
                    <a:lnTo>
                      <a:pt x="0" y="14"/>
                    </a:lnTo>
                    <a:lnTo>
                      <a:pt x="30" y="50"/>
                    </a:lnTo>
                    <a:close/>
                  </a:path>
                </a:pathLst>
              </a:custGeom>
              <a:grpFill/>
              <a:ln w="9525">
                <a:noFill/>
                <a:round/>
              </a:ln>
            </p:spPr>
            <p:txBody>
              <a:bodyPr anchor="ctr"/>
              <a:lstStyle/>
              <a:p>
                <a:pPr algn="ctr"/>
                <a:endParaRPr>
                  <a:cs typeface="+mn-ea"/>
                  <a:sym typeface="+mn-lt"/>
                </a:endParaRPr>
              </a:p>
            </p:txBody>
          </p:sp>
          <p:sp>
            <p:nvSpPr>
              <p:cNvPr id="36" name="Freeform: Shape 101"/>
              <p:cNvSpPr/>
              <p:nvPr/>
            </p:nvSpPr>
            <p:spPr bwMode="auto">
              <a:xfrm>
                <a:off x="4839580" y="3130533"/>
                <a:ext cx="225534" cy="175839"/>
              </a:xfrm>
              <a:custGeom>
                <a:avLst/>
                <a:gdLst/>
                <a:ahLst/>
                <a:cxnLst>
                  <a:cxn ang="0">
                    <a:pos x="49" y="46"/>
                  </a:cxn>
                  <a:cxn ang="0">
                    <a:pos x="59" y="27"/>
                  </a:cxn>
                  <a:cxn ang="0">
                    <a:pos x="11" y="0"/>
                  </a:cxn>
                  <a:cxn ang="0">
                    <a:pos x="0" y="18"/>
                  </a:cxn>
                  <a:cxn ang="0">
                    <a:pos x="49" y="46"/>
                  </a:cxn>
                </a:cxnLst>
                <a:rect l="0" t="0" r="r" b="b"/>
                <a:pathLst>
                  <a:path w="59" h="46">
                    <a:moveTo>
                      <a:pt x="49" y="46"/>
                    </a:moveTo>
                    <a:lnTo>
                      <a:pt x="59" y="27"/>
                    </a:lnTo>
                    <a:lnTo>
                      <a:pt x="11" y="0"/>
                    </a:lnTo>
                    <a:lnTo>
                      <a:pt x="0" y="18"/>
                    </a:lnTo>
                    <a:lnTo>
                      <a:pt x="49" y="46"/>
                    </a:lnTo>
                    <a:close/>
                  </a:path>
                </a:pathLst>
              </a:custGeom>
              <a:grpFill/>
              <a:ln w="9525">
                <a:noFill/>
                <a:round/>
              </a:ln>
            </p:spPr>
            <p:txBody>
              <a:bodyPr anchor="ctr"/>
              <a:lstStyle/>
              <a:p>
                <a:pPr algn="ctr"/>
                <a:endParaRPr>
                  <a:cs typeface="+mn-ea"/>
                  <a:sym typeface="+mn-lt"/>
                </a:endParaRPr>
              </a:p>
            </p:txBody>
          </p:sp>
          <p:sp>
            <p:nvSpPr>
              <p:cNvPr id="37" name="Freeform: Shape 102"/>
              <p:cNvSpPr/>
              <p:nvPr/>
            </p:nvSpPr>
            <p:spPr bwMode="auto">
              <a:xfrm>
                <a:off x="4881630" y="3038791"/>
                <a:ext cx="152904" cy="107033"/>
              </a:xfrm>
              <a:custGeom>
                <a:avLst/>
                <a:gdLst/>
                <a:ahLst/>
                <a:cxnLst>
                  <a:cxn ang="0">
                    <a:pos x="36" y="28"/>
                  </a:cxn>
                  <a:cxn ang="0">
                    <a:pos x="40" y="7"/>
                  </a:cxn>
                  <a:cxn ang="0">
                    <a:pos x="4" y="0"/>
                  </a:cxn>
                  <a:cxn ang="0">
                    <a:pos x="0" y="21"/>
                  </a:cxn>
                  <a:cxn ang="0">
                    <a:pos x="36" y="28"/>
                  </a:cxn>
                </a:cxnLst>
                <a:rect l="0" t="0" r="r" b="b"/>
                <a:pathLst>
                  <a:path w="40" h="28">
                    <a:moveTo>
                      <a:pt x="36" y="28"/>
                    </a:moveTo>
                    <a:lnTo>
                      <a:pt x="40" y="7"/>
                    </a:lnTo>
                    <a:lnTo>
                      <a:pt x="4" y="0"/>
                    </a:lnTo>
                    <a:lnTo>
                      <a:pt x="0" y="21"/>
                    </a:lnTo>
                    <a:lnTo>
                      <a:pt x="36" y="28"/>
                    </a:lnTo>
                    <a:close/>
                  </a:path>
                </a:pathLst>
              </a:custGeom>
              <a:grpFill/>
              <a:ln w="9525">
                <a:noFill/>
                <a:round/>
              </a:ln>
            </p:spPr>
            <p:txBody>
              <a:bodyPr anchor="ctr"/>
              <a:lstStyle/>
              <a:p>
                <a:pPr algn="ctr"/>
                <a:endParaRPr>
                  <a:cs typeface="+mn-ea"/>
                  <a:sym typeface="+mn-lt"/>
                </a:endParaRPr>
              </a:p>
            </p:txBody>
          </p:sp>
          <p:sp>
            <p:nvSpPr>
              <p:cNvPr id="38" name="Freeform: Shape 103"/>
              <p:cNvSpPr/>
              <p:nvPr/>
            </p:nvSpPr>
            <p:spPr bwMode="auto">
              <a:xfrm>
                <a:off x="4881630" y="2908823"/>
                <a:ext cx="263760" cy="126147"/>
              </a:xfrm>
              <a:custGeom>
                <a:avLst/>
                <a:gdLst/>
                <a:ahLst/>
                <a:cxnLst>
                  <a:cxn ang="0">
                    <a:pos x="69" y="21"/>
                  </a:cxn>
                  <a:cxn ang="0">
                    <a:pos x="65" y="0"/>
                  </a:cxn>
                  <a:cxn ang="0">
                    <a:pos x="0" y="11"/>
                  </a:cxn>
                  <a:cxn ang="0">
                    <a:pos x="4" y="33"/>
                  </a:cxn>
                  <a:cxn ang="0">
                    <a:pos x="69" y="21"/>
                  </a:cxn>
                </a:cxnLst>
                <a:rect l="0" t="0" r="r" b="b"/>
                <a:pathLst>
                  <a:path w="69" h="33">
                    <a:moveTo>
                      <a:pt x="69" y="21"/>
                    </a:moveTo>
                    <a:lnTo>
                      <a:pt x="65" y="0"/>
                    </a:lnTo>
                    <a:lnTo>
                      <a:pt x="0" y="11"/>
                    </a:lnTo>
                    <a:lnTo>
                      <a:pt x="4" y="33"/>
                    </a:lnTo>
                    <a:lnTo>
                      <a:pt x="69" y="21"/>
                    </a:lnTo>
                    <a:close/>
                  </a:path>
                </a:pathLst>
              </a:custGeom>
              <a:grpFill/>
              <a:ln w="9525">
                <a:noFill/>
                <a:round/>
              </a:ln>
            </p:spPr>
            <p:txBody>
              <a:bodyPr anchor="ctr"/>
              <a:lstStyle/>
              <a:p>
                <a:pPr algn="ctr"/>
                <a:endParaRPr>
                  <a:cs typeface="+mn-ea"/>
                  <a:sym typeface="+mn-lt"/>
                </a:endParaRPr>
              </a:p>
            </p:txBody>
          </p:sp>
          <p:sp>
            <p:nvSpPr>
              <p:cNvPr id="39" name="Freeform: Shape 104"/>
              <p:cNvSpPr/>
              <p:nvPr/>
            </p:nvSpPr>
            <p:spPr bwMode="auto">
              <a:xfrm>
                <a:off x="4839580" y="2752095"/>
                <a:ext cx="256115" cy="194953"/>
              </a:xfrm>
              <a:custGeom>
                <a:avLst/>
                <a:gdLst/>
                <a:ahLst/>
                <a:cxnLst>
                  <a:cxn ang="0">
                    <a:pos x="67" y="18"/>
                  </a:cxn>
                  <a:cxn ang="0">
                    <a:pos x="57" y="0"/>
                  </a:cxn>
                  <a:cxn ang="0">
                    <a:pos x="0" y="33"/>
                  </a:cxn>
                  <a:cxn ang="0">
                    <a:pos x="11" y="51"/>
                  </a:cxn>
                  <a:cxn ang="0">
                    <a:pos x="67" y="18"/>
                  </a:cxn>
                </a:cxnLst>
                <a:rect l="0" t="0" r="r" b="b"/>
                <a:pathLst>
                  <a:path w="67" h="51">
                    <a:moveTo>
                      <a:pt x="67" y="18"/>
                    </a:moveTo>
                    <a:lnTo>
                      <a:pt x="57" y="0"/>
                    </a:lnTo>
                    <a:lnTo>
                      <a:pt x="0" y="33"/>
                    </a:lnTo>
                    <a:lnTo>
                      <a:pt x="11" y="51"/>
                    </a:lnTo>
                    <a:lnTo>
                      <a:pt x="67" y="18"/>
                    </a:lnTo>
                    <a:close/>
                  </a:path>
                </a:pathLst>
              </a:custGeom>
              <a:grpFill/>
              <a:ln w="9525">
                <a:noFill/>
                <a:round/>
              </a:ln>
            </p:spPr>
            <p:txBody>
              <a:bodyPr anchor="ctr"/>
              <a:lstStyle/>
              <a:p>
                <a:pPr algn="ctr"/>
                <a:endParaRPr>
                  <a:cs typeface="+mn-ea"/>
                  <a:sym typeface="+mn-lt"/>
                </a:endParaRPr>
              </a:p>
            </p:txBody>
          </p:sp>
          <p:sp>
            <p:nvSpPr>
              <p:cNvPr id="40" name="Freeform: Shape 105"/>
              <p:cNvSpPr/>
              <p:nvPr/>
            </p:nvSpPr>
            <p:spPr bwMode="auto">
              <a:xfrm>
                <a:off x="4774597" y="2725338"/>
                <a:ext cx="141437" cy="145258"/>
              </a:xfrm>
              <a:custGeom>
                <a:avLst/>
                <a:gdLst/>
                <a:ahLst/>
                <a:cxnLst>
                  <a:cxn ang="0">
                    <a:pos x="37" y="14"/>
                  </a:cxn>
                  <a:cxn ang="0">
                    <a:pos x="20" y="0"/>
                  </a:cxn>
                  <a:cxn ang="0">
                    <a:pos x="0" y="24"/>
                  </a:cxn>
                  <a:cxn ang="0">
                    <a:pos x="16" y="38"/>
                  </a:cxn>
                  <a:cxn ang="0">
                    <a:pos x="37" y="14"/>
                  </a:cxn>
                </a:cxnLst>
                <a:rect l="0" t="0" r="r" b="b"/>
                <a:pathLst>
                  <a:path w="37" h="38">
                    <a:moveTo>
                      <a:pt x="37" y="14"/>
                    </a:moveTo>
                    <a:lnTo>
                      <a:pt x="20" y="0"/>
                    </a:lnTo>
                    <a:lnTo>
                      <a:pt x="0" y="24"/>
                    </a:lnTo>
                    <a:lnTo>
                      <a:pt x="16" y="38"/>
                    </a:lnTo>
                    <a:lnTo>
                      <a:pt x="37" y="14"/>
                    </a:lnTo>
                    <a:close/>
                  </a:path>
                </a:pathLst>
              </a:custGeom>
              <a:grpFill/>
              <a:ln w="9525">
                <a:noFill/>
                <a:round/>
              </a:ln>
            </p:spPr>
            <p:txBody>
              <a:bodyPr anchor="ctr"/>
              <a:lstStyle/>
              <a:p>
                <a:pPr algn="ctr"/>
                <a:endParaRPr>
                  <a:cs typeface="+mn-ea"/>
                  <a:sym typeface="+mn-lt"/>
                </a:endParaRPr>
              </a:p>
            </p:txBody>
          </p:sp>
          <p:sp>
            <p:nvSpPr>
              <p:cNvPr id="41" name="Freeform: Shape 106"/>
              <p:cNvSpPr/>
              <p:nvPr/>
            </p:nvSpPr>
            <p:spPr bwMode="auto">
              <a:xfrm>
                <a:off x="4690500" y="2580080"/>
                <a:ext cx="152904" cy="233179"/>
              </a:xfrm>
              <a:custGeom>
                <a:avLst/>
                <a:gdLst/>
                <a:ahLst/>
                <a:cxnLst>
                  <a:cxn ang="0">
                    <a:pos x="40" y="7"/>
                  </a:cxn>
                  <a:cxn ang="0">
                    <a:pos x="19" y="0"/>
                  </a:cxn>
                  <a:cxn ang="0">
                    <a:pos x="0" y="54"/>
                  </a:cxn>
                  <a:cxn ang="0">
                    <a:pos x="20" y="61"/>
                  </a:cxn>
                  <a:cxn ang="0">
                    <a:pos x="40" y="7"/>
                  </a:cxn>
                </a:cxnLst>
                <a:rect l="0" t="0" r="r" b="b"/>
                <a:pathLst>
                  <a:path w="40" h="61">
                    <a:moveTo>
                      <a:pt x="40" y="7"/>
                    </a:moveTo>
                    <a:lnTo>
                      <a:pt x="19" y="0"/>
                    </a:lnTo>
                    <a:lnTo>
                      <a:pt x="0" y="54"/>
                    </a:lnTo>
                    <a:lnTo>
                      <a:pt x="20" y="61"/>
                    </a:lnTo>
                    <a:lnTo>
                      <a:pt x="40" y="7"/>
                    </a:lnTo>
                    <a:close/>
                  </a:path>
                </a:pathLst>
              </a:custGeom>
              <a:grpFill/>
              <a:ln w="9525">
                <a:noFill/>
                <a:round/>
              </a:ln>
            </p:spPr>
            <p:txBody>
              <a:bodyPr anchor="ctr"/>
              <a:lstStyle/>
              <a:p>
                <a:pPr algn="ctr"/>
                <a:endParaRPr>
                  <a:cs typeface="+mn-ea"/>
                  <a:sym typeface="+mn-lt"/>
                </a:endParaRPr>
              </a:p>
            </p:txBody>
          </p:sp>
        </p:grpSp>
      </p:grpSp>
      <p:sp>
        <p:nvSpPr>
          <p:cNvPr id="57" name="文本框 56"/>
          <p:cNvSpPr txBox="1"/>
          <p:nvPr/>
        </p:nvSpPr>
        <p:spPr>
          <a:xfrm>
            <a:off x="649605" y="119380"/>
            <a:ext cx="1706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软件功能总概</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500" fill="hold"/>
                                        <p:tgtEl>
                                          <p:spTgt spid="54"/>
                                        </p:tgtEl>
                                        <p:attrNameLst>
                                          <p:attrName>ppt_w</p:attrName>
                                        </p:attrNameLst>
                                      </p:cBhvr>
                                      <p:tavLst>
                                        <p:tav tm="0">
                                          <p:val>
                                            <p:fltVal val="0"/>
                                          </p:val>
                                        </p:tav>
                                        <p:tav tm="100000">
                                          <p:val>
                                            <p:strVal val="#ppt_w"/>
                                          </p:val>
                                        </p:tav>
                                      </p:tavLst>
                                    </p:anim>
                                    <p:anim calcmode="lin" valueType="num">
                                      <p:cBhvr>
                                        <p:cTn id="16" dur="500" fill="hold"/>
                                        <p:tgtEl>
                                          <p:spTgt spid="54"/>
                                        </p:tgtEl>
                                        <p:attrNameLst>
                                          <p:attrName>ppt_h</p:attrName>
                                        </p:attrNameLst>
                                      </p:cBhvr>
                                      <p:tavLst>
                                        <p:tav tm="0">
                                          <p:val>
                                            <p:fltVal val="0"/>
                                          </p:val>
                                        </p:tav>
                                        <p:tav tm="100000">
                                          <p:val>
                                            <p:strVal val="#ppt_h"/>
                                          </p:val>
                                        </p:tav>
                                      </p:tavLst>
                                    </p:anim>
                                    <p:animEffect transition="in" filter="fade">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66202" y="0"/>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1950720" y="1794510"/>
            <a:ext cx="5242560" cy="155448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TextBox 48"/>
          <p:cNvSpPr txBox="1"/>
          <p:nvPr/>
        </p:nvSpPr>
        <p:spPr>
          <a:xfrm>
            <a:off x="2278380" y="2098040"/>
            <a:ext cx="5657850" cy="676910"/>
          </a:xfrm>
          <a:prstGeom prst="rect">
            <a:avLst/>
          </a:prstGeom>
          <a:noFill/>
        </p:spPr>
        <p:txBody>
          <a:bodyPr wrap="square" lIns="0" tIns="0" rIns="0" bIns="0" rtlCol="0">
            <a:spAutoFit/>
          </a:bodyPr>
          <a:lstStyle/>
          <a:p>
            <a:r>
              <a:rPr lang="zh-CN" altLang="en-US" sz="4400" dirty="0">
                <a:solidFill>
                  <a:schemeClr val="bg1"/>
                </a:solidFill>
                <a:cs typeface="+mn-ea"/>
                <a:sym typeface="+mn-lt"/>
              </a:rPr>
              <a:t>软件功能效果展示</a:t>
            </a:r>
            <a:endParaRPr lang="zh-CN" altLang="en-US" sz="4400" dirty="0">
              <a:solidFill>
                <a:schemeClr val="bg1"/>
              </a:solidFill>
              <a:cs typeface="+mn-ea"/>
              <a:sym typeface="+mn-lt"/>
            </a:endParaRPr>
          </a:p>
        </p:txBody>
      </p:sp>
      <p:sp>
        <p:nvSpPr>
          <p:cNvPr id="44" name="TextBox 48"/>
          <p:cNvSpPr txBox="1"/>
          <p:nvPr/>
        </p:nvSpPr>
        <p:spPr>
          <a:xfrm>
            <a:off x="3855085" y="165735"/>
            <a:ext cx="2503805" cy="1477010"/>
          </a:xfrm>
          <a:prstGeom prst="rect">
            <a:avLst/>
          </a:prstGeom>
          <a:noFill/>
        </p:spPr>
        <p:txBody>
          <a:bodyPr wrap="square" lIns="0" tIns="0" rIns="0" bIns="0" rtlCol="0">
            <a:spAutoFit/>
          </a:bodyPr>
          <a:lstStyle/>
          <a:p>
            <a:r>
              <a:rPr lang="en-US" altLang="zh-CN" sz="9600" dirty="0">
                <a:solidFill>
                  <a:schemeClr val="bg1"/>
                </a:solidFill>
                <a:cs typeface="+mn-ea"/>
                <a:sym typeface="+mn-lt"/>
              </a:rPr>
              <a:t>02</a:t>
            </a:r>
            <a:endParaRPr lang="en-GB" altLang="zh-CN" sz="9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44"/>
                                        </p:tgtEl>
                                        <p:attrNameLst>
                                          <p:attrName>style.visibility</p:attrName>
                                        </p:attrNameLst>
                                      </p:cBhvr>
                                      <p:to>
                                        <p:strVal val="visible"/>
                                      </p:to>
                                    </p:set>
                                    <p:animEffect transition="in" filter="wipe(left)">
                                      <p:cBhvr>
                                        <p:cTn id="16" dur="200"/>
                                        <p:tgtEl>
                                          <p:spTgt spid="44"/>
                                        </p:tgtEl>
                                      </p:cBhvr>
                                    </p:animEffect>
                                  </p:childTnLst>
                                </p:cTn>
                              </p:par>
                            </p:childTnLst>
                          </p:cTn>
                        </p:par>
                        <p:par>
                          <p:cTn id="17" fill="hold">
                            <p:stCondLst>
                              <p:cond delay="76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42"/>
                                        </p:tgtEl>
                                        <p:attrNameLst>
                                          <p:attrName>style.visibility</p:attrName>
                                        </p:attrNameLst>
                                      </p:cBhvr>
                                      <p:to>
                                        <p:strVal val="visible"/>
                                      </p:to>
                                    </p:set>
                                    <p:animEffect transition="in" filter="wipe(left)">
                                      <p:cBhvr>
                                        <p:cTn id="20" dur="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ldLvl="0" animBg="1"/>
      <p:bldP spid="42"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1"/>
          <a:stretch>
            <a:fillRect/>
          </a:stretch>
        </p:blipFill>
        <p:spPr>
          <a:xfrm>
            <a:off x="30480" y="12700"/>
            <a:ext cx="9077325" cy="711200"/>
          </a:xfrm>
          <a:prstGeom prst="rect">
            <a:avLst/>
          </a:prstGeom>
        </p:spPr>
      </p:pic>
      <p:grpSp>
        <p:nvGrpSpPr>
          <p:cNvPr id="4" name="Group 12"/>
          <p:cNvGrpSpPr/>
          <p:nvPr/>
        </p:nvGrpSpPr>
        <p:grpSpPr>
          <a:xfrm>
            <a:off x="4721061" y="1911453"/>
            <a:ext cx="3508356" cy="830998"/>
            <a:chOff x="7487642" y="1778876"/>
            <a:chExt cx="5217901" cy="1235925"/>
          </a:xfrm>
        </p:grpSpPr>
        <p:sp>
          <p:nvSpPr>
            <p:cNvPr id="49" name="TextBox 32"/>
            <p:cNvSpPr txBox="1"/>
            <p:nvPr/>
          </p:nvSpPr>
          <p:spPr>
            <a:xfrm>
              <a:off x="7487642" y="1778876"/>
              <a:ext cx="906916" cy="1235925"/>
            </a:xfrm>
            <a:prstGeom prst="rect">
              <a:avLst/>
            </a:prstGeom>
            <a:noFill/>
          </p:spPr>
          <p:txBody>
            <a:bodyPr wrap="none">
              <a:normAutofit/>
            </a:bodyPr>
            <a:lstStyle/>
            <a:p>
              <a:r>
                <a:rPr lang="en-US" sz="4400">
                  <a:solidFill>
                    <a:schemeClr val="accent1"/>
                  </a:solidFill>
                  <a:cs typeface="+mn-ea"/>
                  <a:sym typeface="+mn-lt"/>
                </a:rPr>
                <a:t>01</a:t>
              </a:r>
              <a:endParaRPr lang="en-US" sz="4400">
                <a:solidFill>
                  <a:schemeClr val="accent1"/>
                </a:solidFill>
                <a:cs typeface="+mn-ea"/>
                <a:sym typeface="+mn-lt"/>
              </a:endParaRPr>
            </a:p>
          </p:txBody>
        </p:sp>
        <p:grpSp>
          <p:nvGrpSpPr>
            <p:cNvPr id="50" name="Group 33"/>
            <p:cNvGrpSpPr/>
            <p:nvPr/>
          </p:nvGrpSpPr>
          <p:grpSpPr>
            <a:xfrm>
              <a:off x="8525533" y="2001757"/>
              <a:ext cx="4180010" cy="683414"/>
              <a:chOff x="8025610" y="4134964"/>
              <a:chExt cx="4180010" cy="683414"/>
            </a:xfrm>
          </p:grpSpPr>
          <p:sp>
            <p:nvSpPr>
              <p:cNvPr id="51" name="TextBox 34"/>
              <p:cNvSpPr txBox="1"/>
              <p:nvPr/>
            </p:nvSpPr>
            <p:spPr>
              <a:xfrm>
                <a:off x="8025610" y="4134964"/>
                <a:ext cx="4180010" cy="411768"/>
              </a:xfrm>
              <a:prstGeom prst="rect">
                <a:avLst/>
              </a:prstGeom>
              <a:noFill/>
            </p:spPr>
            <p:txBody>
              <a:bodyPr wrap="none">
                <a:noAutofit/>
              </a:bodyPr>
              <a:lstStyle/>
              <a:p>
                <a:r>
                  <a:rPr lang="zh-CN" altLang="en-US" sz="2000" dirty="0">
                    <a:solidFill>
                      <a:schemeClr val="accent1"/>
                    </a:solidFill>
                    <a:cs typeface="+mn-ea"/>
                    <a:sym typeface="+mn-lt"/>
                  </a:rPr>
                  <a:t>良好的树型目录对比布局</a:t>
                </a:r>
                <a:endParaRPr lang="zh-CN" altLang="en-US" sz="2000" dirty="0">
                  <a:solidFill>
                    <a:schemeClr val="accent1"/>
                  </a:solidFill>
                  <a:cs typeface="+mn-ea"/>
                  <a:sym typeface="+mn-lt"/>
                </a:endParaRPr>
              </a:p>
            </p:txBody>
          </p:sp>
          <p:sp>
            <p:nvSpPr>
              <p:cNvPr id="52" name="Rectangle 35"/>
              <p:cNvSpPr/>
              <p:nvPr/>
            </p:nvSpPr>
            <p:spPr>
              <a:xfrm>
                <a:off x="8025610" y="4200416"/>
                <a:ext cx="3552101" cy="617962"/>
              </a:xfrm>
              <a:prstGeom prst="rect">
                <a:avLst/>
              </a:prstGeom>
            </p:spPr>
            <p:txBody>
              <a:bodyPr wrap="square">
                <a:normAutofit/>
              </a:bodyPr>
              <a:lstStyle/>
              <a:p>
                <a:pPr>
                  <a:lnSpc>
                    <a:spcPct val="120000"/>
                  </a:lnSpc>
                </a:pPr>
                <a:endParaRPr lang="zh-CN" altLang="en-US" sz="1000">
                  <a:cs typeface="+mn-ea"/>
                  <a:sym typeface="+mn-lt"/>
                </a:endParaRPr>
              </a:p>
            </p:txBody>
          </p:sp>
        </p:grpSp>
      </p:grpSp>
      <p:grpSp>
        <p:nvGrpSpPr>
          <p:cNvPr id="8" name="Group 1"/>
          <p:cNvGrpSpPr/>
          <p:nvPr/>
        </p:nvGrpSpPr>
        <p:grpSpPr>
          <a:xfrm>
            <a:off x="426086" y="1838165"/>
            <a:ext cx="3705596" cy="990165"/>
            <a:chOff x="719667" y="1766780"/>
            <a:chExt cx="4940793" cy="1320219"/>
          </a:xfrm>
        </p:grpSpPr>
        <p:sp>
          <p:nvSpPr>
            <p:cNvPr id="32" name="Rectangle 46"/>
            <p:cNvSpPr/>
            <p:nvPr/>
          </p:nvSpPr>
          <p:spPr>
            <a:xfrm>
              <a:off x="719667" y="1985485"/>
              <a:ext cx="3985258" cy="882810"/>
            </a:xfrm>
            <a:prstGeom prst="rect">
              <a:avLst/>
            </a:prstGeom>
            <a:solidFill>
              <a:schemeClr val="accent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3" name="Oval 48"/>
            <p:cNvSpPr/>
            <p:nvPr/>
          </p:nvSpPr>
          <p:spPr>
            <a:xfrm>
              <a:off x="4340241" y="1766780"/>
              <a:ext cx="1320219" cy="13202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4" name="Oval 49"/>
            <p:cNvSpPr/>
            <p:nvPr/>
          </p:nvSpPr>
          <p:spPr>
            <a:xfrm>
              <a:off x="4454805" y="1881344"/>
              <a:ext cx="1091090" cy="10910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5" name="Freeform: Shape 7"/>
            <p:cNvSpPr/>
            <p:nvPr/>
          </p:nvSpPr>
          <p:spPr bwMode="auto">
            <a:xfrm>
              <a:off x="4792104" y="2218393"/>
              <a:ext cx="416281" cy="416993"/>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36" name="Rectangle 16"/>
            <p:cNvSpPr/>
            <p:nvPr/>
          </p:nvSpPr>
          <p:spPr>
            <a:xfrm>
              <a:off x="901503" y="2164767"/>
              <a:ext cx="3215792" cy="430887"/>
            </a:xfrm>
            <a:prstGeom prst="rect">
              <a:avLst/>
            </a:prstGeom>
          </p:spPr>
          <p:txBody>
            <a:bodyPr wrap="square">
              <a:normAutofit/>
            </a:bodyPr>
            <a:lstStyle/>
            <a:p>
              <a:pPr>
                <a:lnSpc>
                  <a:spcPct val="120000"/>
                </a:lnSpc>
              </a:pPr>
              <a:endParaRPr lang="zh-CN" altLang="en-US" sz="1100">
                <a:solidFill>
                  <a:schemeClr val="bg1"/>
                </a:solidFill>
                <a:cs typeface="+mn-ea"/>
                <a:sym typeface="+mn-lt"/>
              </a:endParaRPr>
            </a:p>
          </p:txBody>
        </p:sp>
      </p:grpSp>
      <p:sp>
        <p:nvSpPr>
          <p:cNvPr id="57" name="文本框 56"/>
          <p:cNvSpPr txBox="1"/>
          <p:nvPr/>
        </p:nvSpPr>
        <p:spPr>
          <a:xfrm>
            <a:off x="649605" y="119380"/>
            <a:ext cx="2214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软件功能效果展示</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媒体">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82930" y="833755"/>
            <a:ext cx="7827010" cy="3657600"/>
          </a:xfrm>
          <a:prstGeom prst="rect">
            <a:avLst/>
          </a:prstGeom>
        </p:spPr>
      </p:pic>
      <p:pic>
        <p:nvPicPr>
          <p:cNvPr id="56" name="图片 55"/>
          <p:cNvPicPr>
            <a:picLocks noChangeAspect="1"/>
          </p:cNvPicPr>
          <p:nvPr/>
        </p:nvPicPr>
        <p:blipFill>
          <a:blip r:embed="rId4"/>
          <a:stretch>
            <a:fillRect/>
          </a:stretch>
        </p:blipFill>
        <p:spPr>
          <a:xfrm>
            <a:off x="30480" y="12700"/>
            <a:ext cx="9077325" cy="711200"/>
          </a:xfrm>
          <a:prstGeom prst="rect">
            <a:avLst/>
          </a:prstGeom>
        </p:spPr>
      </p:pic>
      <p:sp>
        <p:nvSpPr>
          <p:cNvPr id="57" name="文本框 56"/>
          <p:cNvSpPr txBox="1"/>
          <p:nvPr/>
        </p:nvSpPr>
        <p:spPr>
          <a:xfrm>
            <a:off x="649605" y="119380"/>
            <a:ext cx="2468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良好的树型对比布局</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6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endCondLst>
                    <p:cond evt="onNext">
                      <p:tgtEl>
                        <p:sldTgt/>
                      </p:tgtEl>
                    </p:cond>
                    <p:cond evt="onPrev">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3"/>
          <p:cNvGrpSpPr/>
          <p:nvPr/>
        </p:nvGrpSpPr>
        <p:grpSpPr>
          <a:xfrm>
            <a:off x="5469726" y="1835259"/>
            <a:ext cx="4332585" cy="830998"/>
            <a:chOff x="7487642" y="1778876"/>
            <a:chExt cx="6443760" cy="1235925"/>
          </a:xfrm>
        </p:grpSpPr>
        <p:sp>
          <p:nvSpPr>
            <p:cNvPr id="45" name="TextBox 28"/>
            <p:cNvSpPr txBox="1"/>
            <p:nvPr/>
          </p:nvSpPr>
          <p:spPr>
            <a:xfrm>
              <a:off x="7487642" y="1778876"/>
              <a:ext cx="906916" cy="1235925"/>
            </a:xfrm>
            <a:prstGeom prst="rect">
              <a:avLst/>
            </a:prstGeom>
            <a:noFill/>
          </p:spPr>
          <p:txBody>
            <a:bodyPr wrap="none">
              <a:normAutofit/>
            </a:bodyPr>
            <a:lstStyle/>
            <a:p>
              <a:r>
                <a:rPr lang="en-US" sz="4400">
                  <a:solidFill>
                    <a:schemeClr val="accent2"/>
                  </a:solidFill>
                  <a:cs typeface="+mn-ea"/>
                  <a:sym typeface="+mn-lt"/>
                </a:rPr>
                <a:t>02</a:t>
              </a:r>
              <a:endParaRPr lang="en-US" sz="4400">
                <a:solidFill>
                  <a:schemeClr val="accent2"/>
                </a:solidFill>
                <a:cs typeface="+mn-ea"/>
                <a:sym typeface="+mn-lt"/>
              </a:endParaRPr>
            </a:p>
          </p:txBody>
        </p:sp>
        <p:grpSp>
          <p:nvGrpSpPr>
            <p:cNvPr id="46" name="Group 29"/>
            <p:cNvGrpSpPr/>
            <p:nvPr/>
          </p:nvGrpSpPr>
          <p:grpSpPr>
            <a:xfrm>
              <a:off x="8525533" y="2052755"/>
              <a:ext cx="5405869" cy="632416"/>
              <a:chOff x="8025610" y="4185962"/>
              <a:chExt cx="5405869" cy="632416"/>
            </a:xfrm>
          </p:grpSpPr>
          <p:sp>
            <p:nvSpPr>
              <p:cNvPr id="47" name="TextBox 30"/>
              <p:cNvSpPr txBox="1"/>
              <p:nvPr/>
            </p:nvSpPr>
            <p:spPr>
              <a:xfrm>
                <a:off x="8116274" y="4185962"/>
                <a:ext cx="5315205" cy="411768"/>
              </a:xfrm>
              <a:prstGeom prst="rect">
                <a:avLst/>
              </a:prstGeom>
              <a:noFill/>
            </p:spPr>
            <p:txBody>
              <a:bodyPr wrap="none">
                <a:noAutofit/>
              </a:bodyPr>
              <a:lstStyle/>
              <a:p>
                <a:pPr algn="l"/>
                <a:r>
                  <a:rPr lang="zh-CN" altLang="en-US" sz="1600">
                    <a:solidFill>
                      <a:schemeClr val="accent2"/>
                    </a:solidFill>
                    <a:cs typeface="+mn-ea"/>
                    <a:sym typeface="+mn-lt"/>
                  </a:rPr>
                  <a:t>本地文件夹与网络文件夹同步</a:t>
                </a:r>
                <a:endParaRPr lang="zh-CN" altLang="en-US" sz="1600">
                  <a:solidFill>
                    <a:schemeClr val="accent2"/>
                  </a:solidFill>
                  <a:cs typeface="+mn-ea"/>
                  <a:sym typeface="+mn-lt"/>
                </a:endParaRPr>
              </a:p>
            </p:txBody>
          </p:sp>
          <p:sp>
            <p:nvSpPr>
              <p:cNvPr id="48" name="Rectangle 31"/>
              <p:cNvSpPr/>
              <p:nvPr/>
            </p:nvSpPr>
            <p:spPr>
              <a:xfrm>
                <a:off x="8025610" y="4200416"/>
                <a:ext cx="3552101" cy="617962"/>
              </a:xfrm>
              <a:prstGeom prst="rect">
                <a:avLst/>
              </a:prstGeom>
            </p:spPr>
            <p:txBody>
              <a:bodyPr wrap="square">
                <a:normAutofit/>
              </a:bodyPr>
              <a:lstStyle/>
              <a:p>
                <a:pPr>
                  <a:lnSpc>
                    <a:spcPct val="120000"/>
                  </a:lnSpc>
                </a:pPr>
                <a:endParaRPr lang="zh-CN" altLang="en-US" sz="1000">
                  <a:cs typeface="+mn-ea"/>
                  <a:sym typeface="+mn-lt"/>
                </a:endParaRPr>
              </a:p>
            </p:txBody>
          </p:sp>
        </p:grpSp>
      </p:grpSp>
      <p:grpSp>
        <p:nvGrpSpPr>
          <p:cNvPr id="11" name="Group 4"/>
          <p:cNvGrpSpPr/>
          <p:nvPr/>
        </p:nvGrpSpPr>
        <p:grpSpPr>
          <a:xfrm>
            <a:off x="343537" y="1663341"/>
            <a:ext cx="4593845" cy="990165"/>
            <a:chOff x="719668" y="2649589"/>
            <a:chExt cx="6125125" cy="1320219"/>
          </a:xfrm>
        </p:grpSpPr>
        <p:sp>
          <p:nvSpPr>
            <p:cNvPr id="12" name="Rectangle 53"/>
            <p:cNvSpPr/>
            <p:nvPr/>
          </p:nvSpPr>
          <p:spPr>
            <a:xfrm>
              <a:off x="719668" y="2868294"/>
              <a:ext cx="5465015" cy="882810"/>
            </a:xfrm>
            <a:prstGeom prst="rect">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Oval 55"/>
            <p:cNvSpPr/>
            <p:nvPr/>
          </p:nvSpPr>
          <p:spPr>
            <a:xfrm>
              <a:off x="5524574" y="2649589"/>
              <a:ext cx="1320219" cy="1320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4" name="Oval 56"/>
            <p:cNvSpPr/>
            <p:nvPr/>
          </p:nvSpPr>
          <p:spPr>
            <a:xfrm>
              <a:off x="5639138" y="2764153"/>
              <a:ext cx="1091090" cy="10910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5" name="Group 5"/>
            <p:cNvGrpSpPr/>
            <p:nvPr/>
          </p:nvGrpSpPr>
          <p:grpSpPr>
            <a:xfrm>
              <a:off x="6041654" y="3101203"/>
              <a:ext cx="286060" cy="416993"/>
              <a:chOff x="5441157" y="4440238"/>
              <a:chExt cx="319088" cy="465138"/>
            </a:xfrm>
            <a:solidFill>
              <a:schemeClr val="accent2"/>
            </a:solidFill>
          </p:grpSpPr>
          <p:sp>
            <p:nvSpPr>
              <p:cNvPr id="17" name="Freeform: Shape 50"/>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18" name="Freeform: Shape 51"/>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sp>
            <p:nvSpPr>
              <p:cNvPr id="19" name="Freeform: Shape 52"/>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cs typeface="+mn-ea"/>
                  <a:sym typeface="+mn-lt"/>
                </a:endParaRPr>
              </a:p>
            </p:txBody>
          </p:sp>
        </p:grpSp>
        <p:sp>
          <p:nvSpPr>
            <p:cNvPr id="16" name="Rectangle 19"/>
            <p:cNvSpPr/>
            <p:nvPr/>
          </p:nvSpPr>
          <p:spPr>
            <a:xfrm>
              <a:off x="901503" y="3046022"/>
              <a:ext cx="3215792" cy="430887"/>
            </a:xfrm>
            <a:prstGeom prst="rect">
              <a:avLst/>
            </a:prstGeom>
          </p:spPr>
          <p:txBody>
            <a:bodyPr wrap="square">
              <a:normAutofit/>
            </a:bodyPr>
            <a:lstStyle/>
            <a:p>
              <a:pPr>
                <a:lnSpc>
                  <a:spcPct val="120000"/>
                </a:lnSpc>
              </a:pPr>
              <a:endParaRPr lang="zh-CN" altLang="en-US" sz="1100">
                <a:solidFill>
                  <a:schemeClr val="bg1"/>
                </a:solidFill>
                <a:cs typeface="+mn-ea"/>
                <a:sym typeface="+mn-lt"/>
              </a:endParaRPr>
            </a:p>
          </p:txBody>
        </p:sp>
      </p:grpSp>
      <p:pic>
        <p:nvPicPr>
          <p:cNvPr id="56" name="图片 55"/>
          <p:cNvPicPr>
            <a:picLocks noChangeAspect="1"/>
          </p:cNvPicPr>
          <p:nvPr/>
        </p:nvPicPr>
        <p:blipFill>
          <a:blip r:embed="rId1"/>
          <a:stretch>
            <a:fillRect/>
          </a:stretch>
        </p:blipFill>
        <p:spPr>
          <a:xfrm>
            <a:off x="30480" y="12700"/>
            <a:ext cx="9077325" cy="711200"/>
          </a:xfrm>
          <a:prstGeom prst="rect">
            <a:avLst/>
          </a:prstGeom>
        </p:spPr>
      </p:pic>
      <p:sp>
        <p:nvSpPr>
          <p:cNvPr id="2" name="文本框 1"/>
          <p:cNvSpPr txBox="1"/>
          <p:nvPr/>
        </p:nvSpPr>
        <p:spPr>
          <a:xfrm>
            <a:off x="649605" y="119380"/>
            <a:ext cx="2214880" cy="398780"/>
          </a:xfrm>
          <a:prstGeom prst="rect">
            <a:avLst/>
          </a:prstGeom>
          <a:noFill/>
        </p:spPr>
        <p:txBody>
          <a:bodyPr wrap="none" rtlCol="0">
            <a:spAutoFit/>
          </a:bodyPr>
          <a:p>
            <a:pPr lvl="0" algn="l">
              <a:buClrTx/>
              <a:buSzTx/>
              <a:buFontTx/>
            </a:pPr>
            <a:r>
              <a:rPr lang="zh-CN" altLang="en-US" sz="2000" dirty="0" smtClean="0">
                <a:latin typeface="微软雅黑" panose="020B0503020204020204" pitchFamily="34" charset="-122"/>
                <a:ea typeface="微软雅黑" panose="020B0503020204020204" pitchFamily="34" charset="-122"/>
                <a:sym typeface="+mn-ea"/>
              </a:rPr>
              <a:t>软件功能效果展示</a:t>
            </a:r>
            <a:endParaRPr lang="zh-CN" altLang="en-US" sz="2000" dirty="0" smtClean="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MH" val="20160830110547"/>
  <p:tag name="MH_LIBRARY" val="CONTENTS"/>
  <p:tag name="MH_TYPE" val="OTHERS"/>
  <p:tag name="ID" val="545840"/>
</p:tagLst>
</file>

<file path=ppt/tags/tag2.xml><?xml version="1.0" encoding="utf-8"?>
<p:tagLst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第一PPT，www.1ppt.com">
  <a:themeElements>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fontScheme name="3neoysxa">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2.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3.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4.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5.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6.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docProps/app.xml><?xml version="1.0" encoding="utf-8"?>
<Properties xmlns="http://schemas.openxmlformats.org/officeDocument/2006/extended-properties" xmlns:vt="http://schemas.openxmlformats.org/officeDocument/2006/docPropsVTypes">
  <TotalTime>0</TotalTime>
  <Words>1316</Words>
  <Application>WPS 演示</Application>
  <PresentationFormat>全屏显示(16:9)</PresentationFormat>
  <Paragraphs>279</Paragraphs>
  <Slides>35</Slides>
  <Notes>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35</vt:i4>
      </vt:variant>
    </vt:vector>
  </HeadingPairs>
  <TitlesOfParts>
    <vt:vector size="56" baseType="lpstr">
      <vt:lpstr>Arial</vt:lpstr>
      <vt:lpstr>宋体</vt:lpstr>
      <vt:lpstr>Wingdings</vt:lpstr>
      <vt:lpstr>微软雅黑</vt:lpstr>
      <vt:lpstr>方正黑体_GBK</vt:lpstr>
      <vt:lpstr>DejaVu Sans</vt:lpstr>
      <vt:lpstr>U.S. 101</vt:lpstr>
      <vt:lpstr>方正宋体S-超大字符集(SIP)</vt:lpstr>
      <vt:lpstr>Roboto</vt:lpstr>
      <vt:lpstr>Open Sans Light</vt:lpstr>
      <vt:lpstr>Noto Kufi Arabic</vt:lpstr>
      <vt:lpstr>Calibri</vt:lpstr>
      <vt:lpstr>宋体</vt:lpstr>
      <vt:lpstr>Agency FB</vt:lpstr>
      <vt:lpstr>Liberation Sans</vt:lpstr>
      <vt:lpstr>宋体</vt:lpstr>
      <vt:lpstr>Arial Unicode MS</vt:lpstr>
      <vt:lpstr>方正书宋_GBK</vt:lpstr>
      <vt:lpstr>Noto Sans CJK JP</vt:lpstr>
      <vt:lpstr>微软雅黑</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dc:creator>
  <cp:keywords>第一PPT模板网-WWW.1PPT.COM</cp:keywords>
  <cp:lastModifiedBy>zjc</cp:lastModifiedBy>
  <cp:revision>235</cp:revision>
  <dcterms:created xsi:type="dcterms:W3CDTF">2020-01-11T07:50:20Z</dcterms:created>
  <dcterms:modified xsi:type="dcterms:W3CDTF">2020-01-11T07:50:20Z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2052-11.1.0.8865</vt:lpwstr>
  </property>
</Properties>
</file>